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 id="2147483658" r:id="rId5"/>
  </p:sldMasterIdLst>
  <p:notesMasterIdLst>
    <p:notesMasterId r:id="rId30"/>
  </p:notesMasterIdLst>
  <p:sldIdLst>
    <p:sldId id="256" r:id="rId6"/>
    <p:sldId id="288" r:id="rId7"/>
    <p:sldId id="259" r:id="rId8"/>
    <p:sldId id="257" r:id="rId9"/>
    <p:sldId id="258" r:id="rId10"/>
    <p:sldId id="289" r:id="rId11"/>
    <p:sldId id="280" r:id="rId12"/>
    <p:sldId id="290" r:id="rId13"/>
    <p:sldId id="266" r:id="rId14"/>
    <p:sldId id="295" r:id="rId15"/>
    <p:sldId id="305" r:id="rId16"/>
    <p:sldId id="260" r:id="rId17"/>
    <p:sldId id="278" r:id="rId18"/>
    <p:sldId id="279" r:id="rId19"/>
    <p:sldId id="306" r:id="rId20"/>
    <p:sldId id="297" r:id="rId21"/>
    <p:sldId id="298" r:id="rId22"/>
    <p:sldId id="299" r:id="rId23"/>
    <p:sldId id="301" r:id="rId24"/>
    <p:sldId id="308" r:id="rId25"/>
    <p:sldId id="300" r:id="rId26"/>
    <p:sldId id="302" r:id="rId27"/>
    <p:sldId id="307" r:id="rId28"/>
    <p:sldId id="282" r:id="rId29"/>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BE"/>
    <a:srgbClr val="4A9B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39C6E-0D55-478D-9EDE-5978D54D84C2}" v="16" dt="2023-09-19T16:33:21.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71243" autoAdjust="0"/>
  </p:normalViewPr>
  <p:slideViewPr>
    <p:cSldViewPr snapToGrid="0" snapToObjects="1" showGuides="1">
      <p:cViewPr varScale="1">
        <p:scale>
          <a:sx n="77" d="100"/>
          <a:sy n="77" d="100"/>
        </p:scale>
        <p:origin x="68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E7AFDC-43B1-4154-8C26-DC1FAFAEAD1F}"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9167C594-04AA-45B7-955A-C9FF054ED2E9}">
      <dgm:prSet custT="1"/>
      <dgm:spPr/>
      <dgm:t>
        <a:bodyPr/>
        <a:lstStyle/>
        <a:p>
          <a:r>
            <a:rPr lang="en-GB" sz="1400" dirty="0"/>
            <a:t>Preventing systematic health inequalities through community organisation</a:t>
          </a:r>
          <a:endParaRPr lang="en-US" sz="1400" dirty="0"/>
        </a:p>
      </dgm:t>
    </dgm:pt>
    <dgm:pt modelId="{BC14A062-1156-490B-93F5-509362E137E0}" type="parTrans" cxnId="{7A57892E-B994-4516-9B41-33037157D612}">
      <dgm:prSet/>
      <dgm:spPr/>
      <dgm:t>
        <a:bodyPr/>
        <a:lstStyle/>
        <a:p>
          <a:endParaRPr lang="en-US"/>
        </a:p>
      </dgm:t>
    </dgm:pt>
    <dgm:pt modelId="{7F2F7A11-0666-473F-ADD4-5C4D6AB6CB75}" type="sibTrans" cxnId="{7A57892E-B994-4516-9B41-33037157D612}">
      <dgm:prSet/>
      <dgm:spPr/>
      <dgm:t>
        <a:bodyPr/>
        <a:lstStyle/>
        <a:p>
          <a:endParaRPr lang="en-US"/>
        </a:p>
      </dgm:t>
    </dgm:pt>
    <dgm:pt modelId="{C330B8F7-5969-4682-A21E-C97A53493DD3}">
      <dgm:prSet/>
      <dgm:spPr/>
      <dgm:t>
        <a:bodyPr/>
        <a:lstStyle/>
        <a:p>
          <a:r>
            <a:rPr lang="en-GB" dirty="0"/>
            <a:t>Imagining Wellbeing</a:t>
          </a:r>
          <a:endParaRPr lang="en-US" dirty="0"/>
        </a:p>
      </dgm:t>
    </dgm:pt>
    <dgm:pt modelId="{D9421ABF-C1C6-43D8-B6A1-88747ED31500}" type="parTrans" cxnId="{D3FBB896-5437-4B41-ABFA-8AC8A0074EED}">
      <dgm:prSet/>
      <dgm:spPr/>
      <dgm:t>
        <a:bodyPr/>
        <a:lstStyle/>
        <a:p>
          <a:endParaRPr lang="en-US"/>
        </a:p>
      </dgm:t>
    </dgm:pt>
    <dgm:pt modelId="{BC73463A-3424-4ABA-96B9-D545CC4CEB8C}" type="sibTrans" cxnId="{D3FBB896-5437-4B41-ABFA-8AC8A0074EED}">
      <dgm:prSet/>
      <dgm:spPr/>
      <dgm:t>
        <a:bodyPr/>
        <a:lstStyle/>
        <a:p>
          <a:endParaRPr lang="en-US"/>
        </a:p>
      </dgm:t>
    </dgm:pt>
    <dgm:pt modelId="{46A1D65E-FB10-472B-818C-540973125C34}">
      <dgm:prSet custT="1"/>
      <dgm:spPr/>
      <dgm:t>
        <a:bodyPr/>
        <a:lstStyle/>
        <a:p>
          <a:r>
            <a:rPr lang="en-GB" sz="1400" dirty="0"/>
            <a:t>Rethinking historical, political and creative narratives of wellbeing</a:t>
          </a:r>
          <a:endParaRPr lang="en-US" sz="1400" dirty="0"/>
        </a:p>
      </dgm:t>
    </dgm:pt>
    <dgm:pt modelId="{A2780E94-6279-4EB0-A08E-97C52664F728}" type="parTrans" cxnId="{FBBA8159-59BB-4F4C-A61F-64BCBABCE471}">
      <dgm:prSet/>
      <dgm:spPr/>
      <dgm:t>
        <a:bodyPr/>
        <a:lstStyle/>
        <a:p>
          <a:endParaRPr lang="en-US"/>
        </a:p>
      </dgm:t>
    </dgm:pt>
    <dgm:pt modelId="{12BC7865-7C81-4E6E-892F-DD045135A24E}" type="sibTrans" cxnId="{FBBA8159-59BB-4F4C-A61F-64BCBABCE471}">
      <dgm:prSet/>
      <dgm:spPr/>
      <dgm:t>
        <a:bodyPr/>
        <a:lstStyle/>
        <a:p>
          <a:endParaRPr lang="en-US"/>
        </a:p>
      </dgm:t>
    </dgm:pt>
    <dgm:pt modelId="{E5D25E17-10F0-485B-A843-D5658979D38E}">
      <dgm:prSet/>
      <dgm:spPr/>
      <dgm:t>
        <a:bodyPr/>
        <a:lstStyle/>
        <a:p>
          <a:r>
            <a:rPr lang="en-GB" dirty="0"/>
            <a:t>Recovery and Renewal</a:t>
          </a:r>
          <a:endParaRPr lang="en-US" dirty="0"/>
        </a:p>
      </dgm:t>
    </dgm:pt>
    <dgm:pt modelId="{17B0DBA5-6B6E-49A5-8E8C-04B49B234439}" type="parTrans" cxnId="{71288269-4543-495E-9D40-2124341C018B}">
      <dgm:prSet/>
      <dgm:spPr/>
      <dgm:t>
        <a:bodyPr/>
        <a:lstStyle/>
        <a:p>
          <a:endParaRPr lang="en-US"/>
        </a:p>
      </dgm:t>
    </dgm:pt>
    <dgm:pt modelId="{86B46D2A-8511-4893-80E1-D6392D7DB959}" type="sibTrans" cxnId="{71288269-4543-495E-9D40-2124341C018B}">
      <dgm:prSet/>
      <dgm:spPr/>
      <dgm:t>
        <a:bodyPr/>
        <a:lstStyle/>
        <a:p>
          <a:endParaRPr lang="en-US"/>
        </a:p>
      </dgm:t>
    </dgm:pt>
    <dgm:pt modelId="{558FC470-73F6-4309-89D2-E8A85937B30F}">
      <dgm:prSet custT="1"/>
      <dgm:spPr/>
      <dgm:t>
        <a:bodyPr/>
        <a:lstStyle/>
        <a:p>
          <a:r>
            <a:rPr lang="en-GB" sz="1400" dirty="0"/>
            <a:t>Engaging communities in decision making around wellbeing</a:t>
          </a:r>
          <a:endParaRPr lang="en-US" sz="1400" dirty="0"/>
        </a:p>
      </dgm:t>
    </dgm:pt>
    <dgm:pt modelId="{715C379E-16EC-41DA-97F1-1A0DE67082B2}" type="parTrans" cxnId="{65DA8B68-86CF-4FA7-BAC1-A538AA2302DC}">
      <dgm:prSet/>
      <dgm:spPr/>
      <dgm:t>
        <a:bodyPr/>
        <a:lstStyle/>
        <a:p>
          <a:endParaRPr lang="en-US"/>
        </a:p>
      </dgm:t>
    </dgm:pt>
    <dgm:pt modelId="{AAE5AD49-8B82-4BFF-B727-24149D67423E}" type="sibTrans" cxnId="{65DA8B68-86CF-4FA7-BAC1-A538AA2302DC}">
      <dgm:prSet/>
      <dgm:spPr/>
      <dgm:t>
        <a:bodyPr/>
        <a:lstStyle/>
        <a:p>
          <a:endParaRPr lang="en-US"/>
        </a:p>
      </dgm:t>
    </dgm:pt>
    <dgm:pt modelId="{AF738F18-6199-4E04-BA24-FAE518C5A5E2}">
      <dgm:prSet/>
      <dgm:spPr/>
      <dgm:t>
        <a:bodyPr/>
        <a:lstStyle/>
        <a:p>
          <a:r>
            <a:rPr lang="en-GB" dirty="0"/>
            <a:t>Sustainable, Liveable and Resilient Cities</a:t>
          </a:r>
          <a:endParaRPr lang="en-US" dirty="0"/>
        </a:p>
      </dgm:t>
    </dgm:pt>
    <dgm:pt modelId="{21FE2201-AFEE-40E5-8E88-AA796541BA75}" type="parTrans" cxnId="{E26CD700-FAE1-41B3-9087-61DABDCBF563}">
      <dgm:prSet/>
      <dgm:spPr/>
      <dgm:t>
        <a:bodyPr/>
        <a:lstStyle/>
        <a:p>
          <a:endParaRPr lang="en-US"/>
        </a:p>
      </dgm:t>
    </dgm:pt>
    <dgm:pt modelId="{07C9C6FD-C521-46D4-95A1-0D76930C2CEE}" type="sibTrans" cxnId="{E26CD700-FAE1-41B3-9087-61DABDCBF563}">
      <dgm:prSet/>
      <dgm:spPr/>
      <dgm:t>
        <a:bodyPr/>
        <a:lstStyle/>
        <a:p>
          <a:endParaRPr lang="en-US"/>
        </a:p>
      </dgm:t>
    </dgm:pt>
    <dgm:pt modelId="{8B7115DE-27BF-4004-AED3-76417CCEAAC4}">
      <dgm:prSet/>
      <dgm:spPr/>
      <dgm:t>
        <a:bodyPr/>
        <a:lstStyle/>
        <a:p>
          <a:r>
            <a:rPr lang="en-GB" dirty="0"/>
            <a:t>Shaping urban form, infrastructures and built environment</a:t>
          </a:r>
          <a:endParaRPr lang="en-US" dirty="0"/>
        </a:p>
      </dgm:t>
    </dgm:pt>
    <dgm:pt modelId="{E057DB1D-9742-43B1-B082-52226296065A}" type="parTrans" cxnId="{4E6F307F-B6F2-4AA2-AC9B-FC68445F3907}">
      <dgm:prSet/>
      <dgm:spPr/>
      <dgm:t>
        <a:bodyPr/>
        <a:lstStyle/>
        <a:p>
          <a:endParaRPr lang="en-US"/>
        </a:p>
      </dgm:t>
    </dgm:pt>
    <dgm:pt modelId="{2CF10362-C5B7-4941-B5CB-361F022E8D9A}" type="sibTrans" cxnId="{4E6F307F-B6F2-4AA2-AC9B-FC68445F3907}">
      <dgm:prSet/>
      <dgm:spPr/>
      <dgm:t>
        <a:bodyPr/>
        <a:lstStyle/>
        <a:p>
          <a:endParaRPr lang="en-US"/>
        </a:p>
      </dgm:t>
    </dgm:pt>
    <dgm:pt modelId="{954262A1-E468-4137-A658-1EEFAE79CD07}">
      <dgm:prSet/>
      <dgm:spPr/>
      <dgm:t>
        <a:bodyPr/>
        <a:lstStyle/>
        <a:p>
          <a:r>
            <a:rPr lang="en-GB" dirty="0"/>
            <a:t>Wellbeing Economies</a:t>
          </a:r>
          <a:endParaRPr lang="en-US" dirty="0"/>
        </a:p>
      </dgm:t>
    </dgm:pt>
    <dgm:pt modelId="{EE1228D7-B226-40C8-ABBE-842FF69377B7}" type="parTrans" cxnId="{8E38B366-965D-466F-9FDF-67B965353CD5}">
      <dgm:prSet/>
      <dgm:spPr/>
      <dgm:t>
        <a:bodyPr/>
        <a:lstStyle/>
        <a:p>
          <a:endParaRPr lang="en-US"/>
        </a:p>
      </dgm:t>
    </dgm:pt>
    <dgm:pt modelId="{5C5F5A91-11A2-48E3-8A78-C5D19F7E70C9}" type="sibTrans" cxnId="{8E38B366-965D-466F-9FDF-67B965353CD5}">
      <dgm:prSet/>
      <dgm:spPr/>
      <dgm:t>
        <a:bodyPr/>
        <a:lstStyle/>
        <a:p>
          <a:endParaRPr lang="en-US"/>
        </a:p>
      </dgm:t>
    </dgm:pt>
    <dgm:pt modelId="{6CCAD93C-0EBD-4EF5-8158-C00F3FC6DBEF}">
      <dgm:prSet/>
      <dgm:spPr/>
      <dgm:t>
        <a:bodyPr/>
        <a:lstStyle/>
        <a:p>
          <a:r>
            <a:rPr lang="en-GB" dirty="0"/>
            <a:t>Driving alternative measures of social progress</a:t>
          </a:r>
          <a:endParaRPr lang="en-US" dirty="0"/>
        </a:p>
      </dgm:t>
    </dgm:pt>
    <dgm:pt modelId="{C8607FA3-A172-47E7-8CDC-BA315C59E1FD}" type="parTrans" cxnId="{3783E97A-B656-4D4E-91B1-386B4A1DD479}">
      <dgm:prSet/>
      <dgm:spPr/>
      <dgm:t>
        <a:bodyPr/>
        <a:lstStyle/>
        <a:p>
          <a:endParaRPr lang="en-US"/>
        </a:p>
      </dgm:t>
    </dgm:pt>
    <dgm:pt modelId="{2304D81C-2083-4CC6-9489-3361FD54E00A}" type="sibTrans" cxnId="{3783E97A-B656-4D4E-91B1-386B4A1DD479}">
      <dgm:prSet/>
      <dgm:spPr/>
      <dgm:t>
        <a:bodyPr/>
        <a:lstStyle/>
        <a:p>
          <a:endParaRPr lang="en-US"/>
        </a:p>
      </dgm:t>
    </dgm:pt>
    <dgm:pt modelId="{F1AAF670-2A49-4036-A67E-5E8022173897}">
      <dgm:prSet/>
      <dgm:spPr/>
      <dgm:t>
        <a:bodyPr/>
        <a:lstStyle/>
        <a:p>
          <a:r>
            <a:rPr lang="en-GB" dirty="0"/>
            <a:t>Community Health</a:t>
          </a:r>
          <a:endParaRPr lang="en-US" dirty="0"/>
        </a:p>
      </dgm:t>
    </dgm:pt>
    <dgm:pt modelId="{8322C36B-C3A4-4DEB-A7BA-EC85E072CD4C}" type="sibTrans" cxnId="{A5714414-9AF4-44DA-8D9B-BB57CF9F5C47}">
      <dgm:prSet/>
      <dgm:spPr/>
      <dgm:t>
        <a:bodyPr/>
        <a:lstStyle/>
        <a:p>
          <a:endParaRPr lang="en-US"/>
        </a:p>
      </dgm:t>
    </dgm:pt>
    <dgm:pt modelId="{3604A2E7-7555-49DC-A77C-3082445D43D9}" type="parTrans" cxnId="{A5714414-9AF4-44DA-8D9B-BB57CF9F5C47}">
      <dgm:prSet/>
      <dgm:spPr/>
      <dgm:t>
        <a:bodyPr/>
        <a:lstStyle/>
        <a:p>
          <a:endParaRPr lang="en-US"/>
        </a:p>
      </dgm:t>
    </dgm:pt>
    <dgm:pt modelId="{CF88B35C-CDC0-46FD-A8AA-360541B7D78A}">
      <dgm:prSet custT="1"/>
      <dgm:spPr/>
      <dgm:t>
        <a:bodyPr/>
        <a:lstStyle/>
        <a:p>
          <a:pPr rtl="0">
            <a:buNone/>
          </a:pPr>
          <a:r>
            <a:rPr lang="en-US" sz="1400" i="1" dirty="0"/>
            <a:t>Deputy: </a:t>
          </a:r>
          <a:r>
            <a:rPr lang="en-US" sz="1400" i="1" dirty="0">
              <a:latin typeface="Arial" panose="020B0604020202020204"/>
            </a:rPr>
            <a:t>Dr Grace Wood, SportExR</a:t>
          </a:r>
          <a:endParaRPr lang="en-US" sz="1400" i="1" dirty="0"/>
        </a:p>
      </dgm:t>
    </dgm:pt>
    <dgm:pt modelId="{189F93F9-B4FB-4A47-8D7A-3CA26662407A}" type="parTrans" cxnId="{8084B10D-84B8-42BD-B127-B8A88E280995}">
      <dgm:prSet/>
      <dgm:spPr/>
      <dgm:t>
        <a:bodyPr/>
        <a:lstStyle/>
        <a:p>
          <a:endParaRPr lang="en-GB"/>
        </a:p>
      </dgm:t>
    </dgm:pt>
    <dgm:pt modelId="{FCF80419-D0AA-4233-8A35-10904C1939DE}" type="sibTrans" cxnId="{8084B10D-84B8-42BD-B127-B8A88E280995}">
      <dgm:prSet/>
      <dgm:spPr/>
      <dgm:t>
        <a:bodyPr/>
        <a:lstStyle/>
        <a:p>
          <a:endParaRPr lang="en-GB"/>
        </a:p>
      </dgm:t>
    </dgm:pt>
    <dgm:pt modelId="{6A248FC9-1B90-42B7-BC17-7B63B61899C0}">
      <dgm:prSet custT="1"/>
      <dgm:spPr/>
      <dgm:t>
        <a:bodyPr/>
        <a:lstStyle/>
        <a:p>
          <a:pPr rtl="0">
            <a:buNone/>
          </a:pPr>
          <a:r>
            <a:rPr lang="en-US" sz="1400" i="1" dirty="0"/>
            <a:t>Deputy: </a:t>
          </a:r>
          <a:r>
            <a:rPr lang="en-US" sz="1400" i="1" dirty="0">
              <a:latin typeface="Arial" panose="020B0604020202020204"/>
            </a:rPr>
            <a:t>Dr Rebecca Wynter, IAHR &amp; University of Amsterdam</a:t>
          </a:r>
          <a:endParaRPr lang="en-US" sz="1400" dirty="0"/>
        </a:p>
      </dgm:t>
    </dgm:pt>
    <dgm:pt modelId="{D341B544-3DA7-462F-BA9F-4EE1E1A8659D}" type="parTrans" cxnId="{E66767F3-48BC-454D-A307-7A3C416E6082}">
      <dgm:prSet/>
      <dgm:spPr/>
      <dgm:t>
        <a:bodyPr/>
        <a:lstStyle/>
        <a:p>
          <a:endParaRPr lang="en-GB"/>
        </a:p>
      </dgm:t>
    </dgm:pt>
    <dgm:pt modelId="{C30AF44A-69B5-4382-82B4-5555F492CD45}" type="sibTrans" cxnId="{E66767F3-48BC-454D-A307-7A3C416E6082}">
      <dgm:prSet/>
      <dgm:spPr/>
      <dgm:t>
        <a:bodyPr/>
        <a:lstStyle/>
        <a:p>
          <a:endParaRPr lang="en-GB"/>
        </a:p>
      </dgm:t>
    </dgm:pt>
    <dgm:pt modelId="{ED786E2A-80A7-4A75-9C78-8A74D0235821}">
      <dgm:prSet custT="1"/>
      <dgm:spPr/>
      <dgm:t>
        <a:bodyPr/>
        <a:lstStyle/>
        <a:p>
          <a:pPr>
            <a:buNone/>
          </a:pPr>
          <a:r>
            <a:rPr lang="en-US" sz="1400" i="1" dirty="0"/>
            <a:t>Deputy: Dr Gerald Jordan, Psychology</a:t>
          </a:r>
        </a:p>
      </dgm:t>
    </dgm:pt>
    <dgm:pt modelId="{71F71F46-CF00-40B3-A8FD-19D5769D5B56}" type="parTrans" cxnId="{28611579-6570-40E3-A8D1-1B1B638520A2}">
      <dgm:prSet/>
      <dgm:spPr/>
      <dgm:t>
        <a:bodyPr/>
        <a:lstStyle/>
        <a:p>
          <a:endParaRPr lang="en-GB"/>
        </a:p>
      </dgm:t>
    </dgm:pt>
    <dgm:pt modelId="{3A4BF1E6-601B-4BAB-9B65-25C488DDD46C}" type="sibTrans" cxnId="{28611579-6570-40E3-A8D1-1B1B638520A2}">
      <dgm:prSet/>
      <dgm:spPr/>
      <dgm:t>
        <a:bodyPr/>
        <a:lstStyle/>
        <a:p>
          <a:endParaRPr lang="en-GB"/>
        </a:p>
      </dgm:t>
    </dgm:pt>
    <dgm:pt modelId="{3F05D193-DB18-4FA0-B801-49AA223F1DBB}">
      <dgm:prSet custT="1"/>
      <dgm:spPr/>
      <dgm:t>
        <a:bodyPr/>
        <a:lstStyle/>
        <a:p>
          <a:endParaRPr lang="en-US" sz="1400"/>
        </a:p>
      </dgm:t>
    </dgm:pt>
    <dgm:pt modelId="{FF2F700A-D574-458D-9360-6EA3C58A83CF}" type="parTrans" cxnId="{0396B9F4-7059-4DB0-8BAD-65352123FA8A}">
      <dgm:prSet/>
      <dgm:spPr/>
      <dgm:t>
        <a:bodyPr/>
        <a:lstStyle/>
        <a:p>
          <a:endParaRPr lang="en-GB"/>
        </a:p>
      </dgm:t>
    </dgm:pt>
    <dgm:pt modelId="{83AC7CED-D1B4-418D-9940-52D85384EDE2}" type="sibTrans" cxnId="{0396B9F4-7059-4DB0-8BAD-65352123FA8A}">
      <dgm:prSet/>
      <dgm:spPr/>
      <dgm:t>
        <a:bodyPr/>
        <a:lstStyle/>
        <a:p>
          <a:endParaRPr lang="en-GB"/>
        </a:p>
      </dgm:t>
    </dgm:pt>
    <dgm:pt modelId="{57C766B8-987A-4FE6-832D-AEE9FEF01D2F}">
      <dgm:prSet custT="1"/>
      <dgm:spPr/>
      <dgm:t>
        <a:bodyPr/>
        <a:lstStyle/>
        <a:p>
          <a:endParaRPr lang="en-US" sz="1400"/>
        </a:p>
      </dgm:t>
    </dgm:pt>
    <dgm:pt modelId="{3A98DA8E-F218-40AA-9866-22F8D88B1FC9}" type="parTrans" cxnId="{7E92983F-0970-4FB5-B184-7BCA2048C9A3}">
      <dgm:prSet/>
      <dgm:spPr/>
      <dgm:t>
        <a:bodyPr/>
        <a:lstStyle/>
        <a:p>
          <a:endParaRPr lang="en-GB"/>
        </a:p>
      </dgm:t>
    </dgm:pt>
    <dgm:pt modelId="{24B0CCBD-8392-4EC0-96BD-63E59703A5BB}" type="sibTrans" cxnId="{7E92983F-0970-4FB5-B184-7BCA2048C9A3}">
      <dgm:prSet/>
      <dgm:spPr/>
      <dgm:t>
        <a:bodyPr/>
        <a:lstStyle/>
        <a:p>
          <a:endParaRPr lang="en-GB"/>
        </a:p>
      </dgm:t>
    </dgm:pt>
    <dgm:pt modelId="{19E8E0A6-3278-44EB-934A-9571F456E8C7}">
      <dgm:prSet/>
      <dgm:spPr/>
      <dgm:t>
        <a:bodyPr/>
        <a:lstStyle/>
        <a:p>
          <a:pPr>
            <a:buNone/>
          </a:pPr>
          <a:r>
            <a:rPr lang="en-US" i="1" dirty="0"/>
            <a:t>Deputy: open</a:t>
          </a:r>
        </a:p>
      </dgm:t>
    </dgm:pt>
    <dgm:pt modelId="{CE5553CA-E757-42AF-9059-D87215EE5DF0}" type="parTrans" cxnId="{429C0EA9-57EF-4C97-904F-ECD33A6CCE20}">
      <dgm:prSet/>
      <dgm:spPr/>
      <dgm:t>
        <a:bodyPr/>
        <a:lstStyle/>
        <a:p>
          <a:endParaRPr lang="en-GB"/>
        </a:p>
      </dgm:t>
    </dgm:pt>
    <dgm:pt modelId="{0BA5F119-BAD6-424E-8938-2E5E74A3F070}" type="sibTrans" cxnId="{429C0EA9-57EF-4C97-904F-ECD33A6CCE20}">
      <dgm:prSet/>
      <dgm:spPr/>
      <dgm:t>
        <a:bodyPr/>
        <a:lstStyle/>
        <a:p>
          <a:endParaRPr lang="en-GB"/>
        </a:p>
      </dgm:t>
    </dgm:pt>
    <dgm:pt modelId="{198BA152-9D73-48DE-B9A2-6F320DB28BB7}">
      <dgm:prSet/>
      <dgm:spPr/>
      <dgm:t>
        <a:bodyPr/>
        <a:lstStyle/>
        <a:p>
          <a:endParaRPr lang="en-US"/>
        </a:p>
      </dgm:t>
    </dgm:pt>
    <dgm:pt modelId="{E44F177C-05E5-488E-A008-6FB3B8E6C2C3}" type="parTrans" cxnId="{C5756E48-DB4B-406B-BB93-4151C73BE85A}">
      <dgm:prSet/>
      <dgm:spPr/>
      <dgm:t>
        <a:bodyPr/>
        <a:lstStyle/>
        <a:p>
          <a:endParaRPr lang="en-GB"/>
        </a:p>
      </dgm:t>
    </dgm:pt>
    <dgm:pt modelId="{0B8FB0A7-2C9A-489D-9A6C-0DAD334A6C6A}" type="sibTrans" cxnId="{C5756E48-DB4B-406B-BB93-4151C73BE85A}">
      <dgm:prSet/>
      <dgm:spPr/>
      <dgm:t>
        <a:bodyPr/>
        <a:lstStyle/>
        <a:p>
          <a:endParaRPr lang="en-GB"/>
        </a:p>
      </dgm:t>
    </dgm:pt>
    <dgm:pt modelId="{BA6483B3-EE54-4CC2-BAE6-371E09AF2C18}">
      <dgm:prSet/>
      <dgm:spPr/>
      <dgm:t>
        <a:bodyPr/>
        <a:lstStyle/>
        <a:p>
          <a:pPr>
            <a:buNone/>
          </a:pPr>
          <a:r>
            <a:rPr lang="en-US" i="1" dirty="0"/>
            <a:t>Deputy: Dr Rebecca Johnson, IAHR</a:t>
          </a:r>
        </a:p>
      </dgm:t>
    </dgm:pt>
    <dgm:pt modelId="{543F64C1-BB3E-4402-98F6-3E69A4BBE630}" type="parTrans" cxnId="{4F2EC697-6783-4A19-8235-CEDA53368D46}">
      <dgm:prSet/>
      <dgm:spPr/>
      <dgm:t>
        <a:bodyPr/>
        <a:lstStyle/>
        <a:p>
          <a:endParaRPr lang="en-GB"/>
        </a:p>
      </dgm:t>
    </dgm:pt>
    <dgm:pt modelId="{3B9387E5-8A00-40B7-99C6-55F528BD808E}" type="sibTrans" cxnId="{4F2EC697-6783-4A19-8235-CEDA53368D46}">
      <dgm:prSet/>
      <dgm:spPr/>
      <dgm:t>
        <a:bodyPr/>
        <a:lstStyle/>
        <a:p>
          <a:endParaRPr lang="en-GB"/>
        </a:p>
      </dgm:t>
    </dgm:pt>
    <dgm:pt modelId="{D8791AA0-4299-4930-90AE-7CD6C43A784C}">
      <dgm:prSet/>
      <dgm:spPr/>
      <dgm:t>
        <a:bodyPr/>
        <a:lstStyle/>
        <a:p>
          <a:endParaRPr lang="en-US"/>
        </a:p>
      </dgm:t>
    </dgm:pt>
    <dgm:pt modelId="{01C648DE-469B-4072-B65D-D9EE8BA01346}" type="parTrans" cxnId="{7117F73E-48A4-4476-ACAD-73B74AF97837}">
      <dgm:prSet/>
      <dgm:spPr/>
      <dgm:t>
        <a:bodyPr/>
        <a:lstStyle/>
        <a:p>
          <a:endParaRPr lang="en-GB"/>
        </a:p>
      </dgm:t>
    </dgm:pt>
    <dgm:pt modelId="{3796AFBA-7C0E-41D9-BBA4-30E91F449AF3}" type="sibTrans" cxnId="{7117F73E-48A4-4476-ACAD-73B74AF97837}">
      <dgm:prSet/>
      <dgm:spPr/>
      <dgm:t>
        <a:bodyPr/>
        <a:lstStyle/>
        <a:p>
          <a:endParaRPr lang="en-GB"/>
        </a:p>
      </dgm:t>
    </dgm:pt>
    <dgm:pt modelId="{80553A47-E725-4BF3-938E-6BB673D7B2CB}" type="pres">
      <dgm:prSet presAssocID="{58E7AFDC-43B1-4154-8C26-DC1FAFAEAD1F}" presName="Name0" presStyleCnt="0">
        <dgm:presLayoutVars>
          <dgm:dir/>
          <dgm:animLvl val="lvl"/>
          <dgm:resizeHandles val="exact"/>
        </dgm:presLayoutVars>
      </dgm:prSet>
      <dgm:spPr/>
    </dgm:pt>
    <dgm:pt modelId="{2011CECE-1CE9-4CDF-8A8A-871AC806E70B}" type="pres">
      <dgm:prSet presAssocID="{F1AAF670-2A49-4036-A67E-5E8022173897}" presName="composite" presStyleCnt="0"/>
      <dgm:spPr/>
    </dgm:pt>
    <dgm:pt modelId="{D16A66C5-BFFE-4465-A84A-872756DA5433}" type="pres">
      <dgm:prSet presAssocID="{F1AAF670-2A49-4036-A67E-5E8022173897}" presName="parTx" presStyleLbl="alignNode1" presStyleIdx="0" presStyleCnt="5" custLinFactNeighborY="3530">
        <dgm:presLayoutVars>
          <dgm:chMax val="0"/>
          <dgm:chPref val="0"/>
          <dgm:bulletEnabled val="1"/>
        </dgm:presLayoutVars>
      </dgm:prSet>
      <dgm:spPr/>
    </dgm:pt>
    <dgm:pt modelId="{E7549A96-56D9-4AE0-9235-38794A5BB753}" type="pres">
      <dgm:prSet presAssocID="{F1AAF670-2A49-4036-A67E-5E8022173897}" presName="desTx" presStyleLbl="alignAccFollowNode1" presStyleIdx="0" presStyleCnt="5">
        <dgm:presLayoutVars>
          <dgm:bulletEnabled val="1"/>
        </dgm:presLayoutVars>
      </dgm:prSet>
      <dgm:spPr/>
    </dgm:pt>
    <dgm:pt modelId="{F68D2744-9DF5-48F5-9838-765930CED454}" type="pres">
      <dgm:prSet presAssocID="{8322C36B-C3A4-4DEB-A7BA-EC85E072CD4C}" presName="space" presStyleCnt="0"/>
      <dgm:spPr/>
    </dgm:pt>
    <dgm:pt modelId="{43673906-0000-49EF-A2F5-80FD9F249069}" type="pres">
      <dgm:prSet presAssocID="{C330B8F7-5969-4682-A21E-C97A53493DD3}" presName="composite" presStyleCnt="0"/>
      <dgm:spPr/>
    </dgm:pt>
    <dgm:pt modelId="{9CF26613-65D0-42DE-9580-B91F3A105645}" type="pres">
      <dgm:prSet presAssocID="{C330B8F7-5969-4682-A21E-C97A53493DD3}" presName="parTx" presStyleLbl="alignNode1" presStyleIdx="1" presStyleCnt="5" custLinFactNeighborX="-128" custLinFactNeighborY="12319">
        <dgm:presLayoutVars>
          <dgm:chMax val="0"/>
          <dgm:chPref val="0"/>
          <dgm:bulletEnabled val="1"/>
        </dgm:presLayoutVars>
      </dgm:prSet>
      <dgm:spPr/>
    </dgm:pt>
    <dgm:pt modelId="{E48503D3-2C80-4A4D-B878-C60C75870FE8}" type="pres">
      <dgm:prSet presAssocID="{C330B8F7-5969-4682-A21E-C97A53493DD3}" presName="desTx" presStyleLbl="alignAccFollowNode1" presStyleIdx="1" presStyleCnt="5">
        <dgm:presLayoutVars>
          <dgm:bulletEnabled val="1"/>
        </dgm:presLayoutVars>
      </dgm:prSet>
      <dgm:spPr/>
    </dgm:pt>
    <dgm:pt modelId="{797689FB-9E15-4B1F-AA49-5E4CA1A41218}" type="pres">
      <dgm:prSet presAssocID="{BC73463A-3424-4ABA-96B9-D545CC4CEB8C}" presName="space" presStyleCnt="0"/>
      <dgm:spPr/>
    </dgm:pt>
    <dgm:pt modelId="{B533D1C7-6848-46A0-8E28-13B902C132E3}" type="pres">
      <dgm:prSet presAssocID="{E5D25E17-10F0-485B-A843-D5658979D38E}" presName="composite" presStyleCnt="0"/>
      <dgm:spPr/>
    </dgm:pt>
    <dgm:pt modelId="{AC86B662-EC9B-44DA-AD4B-6C51854C295A}" type="pres">
      <dgm:prSet presAssocID="{E5D25E17-10F0-485B-A843-D5658979D38E}" presName="parTx" presStyleLbl="alignNode1" presStyleIdx="2" presStyleCnt="5" custLinFactNeighborY="14535">
        <dgm:presLayoutVars>
          <dgm:chMax val="0"/>
          <dgm:chPref val="0"/>
          <dgm:bulletEnabled val="1"/>
        </dgm:presLayoutVars>
      </dgm:prSet>
      <dgm:spPr/>
    </dgm:pt>
    <dgm:pt modelId="{1442E136-7F67-4D5F-B936-6CFB3C8C3C1A}" type="pres">
      <dgm:prSet presAssocID="{E5D25E17-10F0-485B-A843-D5658979D38E}" presName="desTx" presStyleLbl="alignAccFollowNode1" presStyleIdx="2" presStyleCnt="5" custScaleX="100025" custLinFactNeighborX="489" custLinFactNeighborY="2192">
        <dgm:presLayoutVars>
          <dgm:bulletEnabled val="1"/>
        </dgm:presLayoutVars>
      </dgm:prSet>
      <dgm:spPr/>
    </dgm:pt>
    <dgm:pt modelId="{FD1214B6-3846-4868-B4FE-DF5DCC66C6D4}" type="pres">
      <dgm:prSet presAssocID="{86B46D2A-8511-4893-80E1-D6392D7DB959}" presName="space" presStyleCnt="0"/>
      <dgm:spPr/>
    </dgm:pt>
    <dgm:pt modelId="{45971CEC-44E5-4765-8FE0-D15907A4B8F7}" type="pres">
      <dgm:prSet presAssocID="{AF738F18-6199-4E04-BA24-FAE518C5A5E2}" presName="composite" presStyleCnt="0"/>
      <dgm:spPr/>
    </dgm:pt>
    <dgm:pt modelId="{6A08CD18-D8B1-457C-955C-C2A741CFA36D}" type="pres">
      <dgm:prSet presAssocID="{AF738F18-6199-4E04-BA24-FAE518C5A5E2}" presName="parTx" presStyleLbl="alignNode1" presStyleIdx="3" presStyleCnt="5" custLinFactNeighborY="10590">
        <dgm:presLayoutVars>
          <dgm:chMax val="0"/>
          <dgm:chPref val="0"/>
          <dgm:bulletEnabled val="1"/>
        </dgm:presLayoutVars>
      </dgm:prSet>
      <dgm:spPr/>
    </dgm:pt>
    <dgm:pt modelId="{12BEC55E-3803-473B-999A-79656EA758FD}" type="pres">
      <dgm:prSet presAssocID="{AF738F18-6199-4E04-BA24-FAE518C5A5E2}" presName="desTx" presStyleLbl="alignAccFollowNode1" presStyleIdx="3" presStyleCnt="5" custLinFactNeighborY="3645">
        <dgm:presLayoutVars>
          <dgm:bulletEnabled val="1"/>
        </dgm:presLayoutVars>
      </dgm:prSet>
      <dgm:spPr/>
    </dgm:pt>
    <dgm:pt modelId="{90BCD2B3-3C80-47BA-8966-5D1EDB437A39}" type="pres">
      <dgm:prSet presAssocID="{07C9C6FD-C521-46D4-95A1-0D76930C2CEE}" presName="space" presStyleCnt="0"/>
      <dgm:spPr/>
    </dgm:pt>
    <dgm:pt modelId="{3BE22700-5C2E-4A9F-9777-FEC8742EA65C}" type="pres">
      <dgm:prSet presAssocID="{954262A1-E468-4137-A658-1EEFAE79CD07}" presName="composite" presStyleCnt="0"/>
      <dgm:spPr/>
    </dgm:pt>
    <dgm:pt modelId="{9BF079C8-108A-4270-B6DD-6411FF6E9521}" type="pres">
      <dgm:prSet presAssocID="{954262A1-E468-4137-A658-1EEFAE79CD07}" presName="parTx" presStyleLbl="alignNode1" presStyleIdx="4" presStyleCnt="5" custLinFactNeighborY="5295">
        <dgm:presLayoutVars>
          <dgm:chMax val="0"/>
          <dgm:chPref val="0"/>
          <dgm:bulletEnabled val="1"/>
        </dgm:presLayoutVars>
      </dgm:prSet>
      <dgm:spPr/>
    </dgm:pt>
    <dgm:pt modelId="{E07966E8-84BD-49F5-9DAE-423534B2BBBD}" type="pres">
      <dgm:prSet presAssocID="{954262A1-E468-4137-A658-1EEFAE79CD07}" presName="desTx" presStyleLbl="alignAccFollowNode1" presStyleIdx="4" presStyleCnt="5">
        <dgm:presLayoutVars>
          <dgm:bulletEnabled val="1"/>
        </dgm:presLayoutVars>
      </dgm:prSet>
      <dgm:spPr/>
    </dgm:pt>
  </dgm:ptLst>
  <dgm:cxnLst>
    <dgm:cxn modelId="{E26CD700-FAE1-41B3-9087-61DABDCBF563}" srcId="{58E7AFDC-43B1-4154-8C26-DC1FAFAEAD1F}" destId="{AF738F18-6199-4E04-BA24-FAE518C5A5E2}" srcOrd="3" destOrd="0" parTransId="{21FE2201-AFEE-40E5-8E88-AA796541BA75}" sibTransId="{07C9C6FD-C521-46D4-95A1-0D76930C2CEE}"/>
    <dgm:cxn modelId="{8679DF05-1B7F-44FC-93E4-A7C4C5A43B42}" type="presOf" srcId="{9167C594-04AA-45B7-955A-C9FF054ED2E9}" destId="{E7549A96-56D9-4AE0-9235-38794A5BB753}" srcOrd="0" destOrd="0" presId="urn:microsoft.com/office/officeart/2005/8/layout/hList1"/>
    <dgm:cxn modelId="{5696500A-7C4E-4C08-8DA7-42EFC58FB202}" type="presOf" srcId="{E5D25E17-10F0-485B-A843-D5658979D38E}" destId="{AC86B662-EC9B-44DA-AD4B-6C51854C295A}" srcOrd="0" destOrd="0" presId="urn:microsoft.com/office/officeart/2005/8/layout/hList1"/>
    <dgm:cxn modelId="{8084B10D-84B8-42BD-B127-B8A88E280995}" srcId="{F1AAF670-2A49-4036-A67E-5E8022173897}" destId="{CF88B35C-CDC0-46FD-A8AA-360541B7D78A}" srcOrd="1" destOrd="0" parTransId="{189F93F9-B4FB-4A47-8D7A-3CA26662407A}" sibTransId="{FCF80419-D0AA-4233-8A35-10904C1939DE}"/>
    <dgm:cxn modelId="{14EC7013-7E3D-4E09-A1FD-2B84F311A504}" type="presOf" srcId="{6CCAD93C-0EBD-4EF5-8158-C00F3FC6DBEF}" destId="{E07966E8-84BD-49F5-9DAE-423534B2BBBD}" srcOrd="0" destOrd="0" presId="urn:microsoft.com/office/officeart/2005/8/layout/hList1"/>
    <dgm:cxn modelId="{A5714414-9AF4-44DA-8D9B-BB57CF9F5C47}" srcId="{58E7AFDC-43B1-4154-8C26-DC1FAFAEAD1F}" destId="{F1AAF670-2A49-4036-A67E-5E8022173897}" srcOrd="0" destOrd="0" parTransId="{3604A2E7-7555-49DC-A77C-3082445D43D9}" sibTransId="{8322C36B-C3A4-4DEB-A7BA-EC85E072CD4C}"/>
    <dgm:cxn modelId="{BCA17F20-448A-4C7D-878F-97B137843554}" type="presOf" srcId="{6A248FC9-1B90-42B7-BC17-7B63B61899C0}" destId="{E48503D3-2C80-4A4D-B878-C60C75870FE8}" srcOrd="0" destOrd="2" presId="urn:microsoft.com/office/officeart/2005/8/layout/hList1"/>
    <dgm:cxn modelId="{173CFE21-F610-48CD-8D42-CBD470AFCE39}" type="presOf" srcId="{F1AAF670-2A49-4036-A67E-5E8022173897}" destId="{D16A66C5-BFFE-4465-A84A-872756DA5433}" srcOrd="0" destOrd="0" presId="urn:microsoft.com/office/officeart/2005/8/layout/hList1"/>
    <dgm:cxn modelId="{7A57892E-B994-4516-9B41-33037157D612}" srcId="{F1AAF670-2A49-4036-A67E-5E8022173897}" destId="{9167C594-04AA-45B7-955A-C9FF054ED2E9}" srcOrd="0" destOrd="0" parTransId="{BC14A062-1156-490B-93F5-509362E137E0}" sibTransId="{7F2F7A11-0666-473F-ADD4-5C4D6AB6CB75}"/>
    <dgm:cxn modelId="{2E561239-F700-49B4-A089-53D478FA649D}" type="presOf" srcId="{ED786E2A-80A7-4A75-9C78-8A74D0235821}" destId="{1442E136-7F67-4D5F-B936-6CFB3C8C3C1A}" srcOrd="0" destOrd="2" presId="urn:microsoft.com/office/officeart/2005/8/layout/hList1"/>
    <dgm:cxn modelId="{7117F73E-48A4-4476-ACAD-73B74AF97837}" srcId="{954262A1-E468-4137-A658-1EEFAE79CD07}" destId="{D8791AA0-4299-4930-90AE-7CD6C43A784C}" srcOrd="1" destOrd="0" parTransId="{01C648DE-469B-4072-B65D-D9EE8BA01346}" sibTransId="{3796AFBA-7C0E-41D9-BBA4-30E91F449AF3}"/>
    <dgm:cxn modelId="{7E92983F-0970-4FB5-B184-7BCA2048C9A3}" srcId="{C330B8F7-5969-4682-A21E-C97A53493DD3}" destId="{57C766B8-987A-4FE6-832D-AEE9FEF01D2F}" srcOrd="1" destOrd="0" parTransId="{3A98DA8E-F218-40AA-9866-22F8D88B1FC9}" sibTransId="{24B0CCBD-8392-4EC0-96BD-63E59703A5BB}"/>
    <dgm:cxn modelId="{8E38B366-965D-466F-9FDF-67B965353CD5}" srcId="{58E7AFDC-43B1-4154-8C26-DC1FAFAEAD1F}" destId="{954262A1-E468-4137-A658-1EEFAE79CD07}" srcOrd="4" destOrd="0" parTransId="{EE1228D7-B226-40C8-ABBE-842FF69377B7}" sibTransId="{5C5F5A91-11A2-48E3-8A78-C5D19F7E70C9}"/>
    <dgm:cxn modelId="{EA5B1E67-EF54-4567-97B6-47CDAC9FD597}" type="presOf" srcId="{19E8E0A6-3278-44EB-934A-9571F456E8C7}" destId="{12BEC55E-3803-473B-999A-79656EA758FD}" srcOrd="0" destOrd="2" presId="urn:microsoft.com/office/officeart/2005/8/layout/hList1"/>
    <dgm:cxn modelId="{4DEF7C47-E10F-4E7A-9531-B1750295968B}" type="presOf" srcId="{BA6483B3-EE54-4CC2-BAE6-371E09AF2C18}" destId="{E07966E8-84BD-49F5-9DAE-423534B2BBBD}" srcOrd="0" destOrd="2" presId="urn:microsoft.com/office/officeart/2005/8/layout/hList1"/>
    <dgm:cxn modelId="{C5756E48-DB4B-406B-BB93-4151C73BE85A}" srcId="{AF738F18-6199-4E04-BA24-FAE518C5A5E2}" destId="{198BA152-9D73-48DE-B9A2-6F320DB28BB7}" srcOrd="1" destOrd="0" parTransId="{E44F177C-05E5-488E-A008-6FB3B8E6C2C3}" sibTransId="{0B8FB0A7-2C9A-489D-9A6C-0DAD334A6C6A}"/>
    <dgm:cxn modelId="{65DA8B68-86CF-4FA7-BAC1-A538AA2302DC}" srcId="{E5D25E17-10F0-485B-A843-D5658979D38E}" destId="{558FC470-73F6-4309-89D2-E8A85937B30F}" srcOrd="0" destOrd="0" parTransId="{715C379E-16EC-41DA-97F1-1A0DE67082B2}" sibTransId="{AAE5AD49-8B82-4BFF-B727-24149D67423E}"/>
    <dgm:cxn modelId="{71288269-4543-495E-9D40-2124341C018B}" srcId="{58E7AFDC-43B1-4154-8C26-DC1FAFAEAD1F}" destId="{E5D25E17-10F0-485B-A843-D5658979D38E}" srcOrd="2" destOrd="0" parTransId="{17B0DBA5-6B6E-49A5-8E8C-04B49B234439}" sibTransId="{86B46D2A-8511-4893-80E1-D6392D7DB959}"/>
    <dgm:cxn modelId="{942FE849-C6FD-4C3F-99FE-709EB8F5C4DD}" type="presOf" srcId="{558FC470-73F6-4309-89D2-E8A85937B30F}" destId="{1442E136-7F67-4D5F-B936-6CFB3C8C3C1A}" srcOrd="0" destOrd="0" presId="urn:microsoft.com/office/officeart/2005/8/layout/hList1"/>
    <dgm:cxn modelId="{28611579-6570-40E3-A8D1-1B1B638520A2}" srcId="{E5D25E17-10F0-485B-A843-D5658979D38E}" destId="{ED786E2A-80A7-4A75-9C78-8A74D0235821}" srcOrd="2" destOrd="0" parTransId="{71F71F46-CF00-40B3-A8FD-19D5769D5B56}" sibTransId="{3A4BF1E6-601B-4BAB-9B65-25C488DDD46C}"/>
    <dgm:cxn modelId="{FBBA8159-59BB-4F4C-A61F-64BCBABCE471}" srcId="{C330B8F7-5969-4682-A21E-C97A53493DD3}" destId="{46A1D65E-FB10-472B-818C-540973125C34}" srcOrd="0" destOrd="0" parTransId="{A2780E94-6279-4EB0-A08E-97C52664F728}" sibTransId="{12BC7865-7C81-4E6E-892F-DD045135A24E}"/>
    <dgm:cxn modelId="{3783E97A-B656-4D4E-91B1-386B4A1DD479}" srcId="{954262A1-E468-4137-A658-1EEFAE79CD07}" destId="{6CCAD93C-0EBD-4EF5-8158-C00F3FC6DBEF}" srcOrd="0" destOrd="0" parTransId="{C8607FA3-A172-47E7-8CDC-BA315C59E1FD}" sibTransId="{2304D81C-2083-4CC6-9489-3361FD54E00A}"/>
    <dgm:cxn modelId="{4E6F307F-B6F2-4AA2-AC9B-FC68445F3907}" srcId="{AF738F18-6199-4E04-BA24-FAE518C5A5E2}" destId="{8B7115DE-27BF-4004-AED3-76417CCEAAC4}" srcOrd="0" destOrd="0" parTransId="{E057DB1D-9742-43B1-B082-52226296065A}" sibTransId="{2CF10362-C5B7-4941-B5CB-361F022E8D9A}"/>
    <dgm:cxn modelId="{CF5C2081-1B4A-4AD0-BA5A-409B779B0795}" type="presOf" srcId="{46A1D65E-FB10-472B-818C-540973125C34}" destId="{E48503D3-2C80-4A4D-B878-C60C75870FE8}" srcOrd="0" destOrd="0" presId="urn:microsoft.com/office/officeart/2005/8/layout/hList1"/>
    <dgm:cxn modelId="{BA35EE85-1715-47D8-AFED-F2410F1ACFFC}" type="presOf" srcId="{3F05D193-DB18-4FA0-B801-49AA223F1DBB}" destId="{1442E136-7F67-4D5F-B936-6CFB3C8C3C1A}" srcOrd="0" destOrd="1" presId="urn:microsoft.com/office/officeart/2005/8/layout/hList1"/>
    <dgm:cxn modelId="{A7831186-2583-4A86-87B6-63D186FC9AB3}" type="presOf" srcId="{57C766B8-987A-4FE6-832D-AEE9FEF01D2F}" destId="{E48503D3-2C80-4A4D-B878-C60C75870FE8}" srcOrd="0" destOrd="1" presId="urn:microsoft.com/office/officeart/2005/8/layout/hList1"/>
    <dgm:cxn modelId="{D3FBB896-5437-4B41-ABFA-8AC8A0074EED}" srcId="{58E7AFDC-43B1-4154-8C26-DC1FAFAEAD1F}" destId="{C330B8F7-5969-4682-A21E-C97A53493DD3}" srcOrd="1" destOrd="0" parTransId="{D9421ABF-C1C6-43D8-B6A1-88747ED31500}" sibTransId="{BC73463A-3424-4ABA-96B9-D545CC4CEB8C}"/>
    <dgm:cxn modelId="{4F2EC697-6783-4A19-8235-CEDA53368D46}" srcId="{954262A1-E468-4137-A658-1EEFAE79CD07}" destId="{BA6483B3-EE54-4CC2-BAE6-371E09AF2C18}" srcOrd="2" destOrd="0" parTransId="{543F64C1-BB3E-4402-98F6-3E69A4BBE630}" sibTransId="{3B9387E5-8A00-40B7-99C6-55F528BD808E}"/>
    <dgm:cxn modelId="{A802C29A-A6A1-4B7C-9F3A-093ABD554C0E}" type="presOf" srcId="{58E7AFDC-43B1-4154-8C26-DC1FAFAEAD1F}" destId="{80553A47-E725-4BF3-938E-6BB673D7B2CB}" srcOrd="0" destOrd="0" presId="urn:microsoft.com/office/officeart/2005/8/layout/hList1"/>
    <dgm:cxn modelId="{429C0EA9-57EF-4C97-904F-ECD33A6CCE20}" srcId="{AF738F18-6199-4E04-BA24-FAE518C5A5E2}" destId="{19E8E0A6-3278-44EB-934A-9571F456E8C7}" srcOrd="2" destOrd="0" parTransId="{CE5553CA-E757-42AF-9059-D87215EE5DF0}" sibTransId="{0BA5F119-BAD6-424E-8938-2E5E74A3F070}"/>
    <dgm:cxn modelId="{DF2BB2AB-75BA-4B42-A662-9FF0B1615881}" type="presOf" srcId="{8B7115DE-27BF-4004-AED3-76417CCEAAC4}" destId="{12BEC55E-3803-473B-999A-79656EA758FD}" srcOrd="0" destOrd="0" presId="urn:microsoft.com/office/officeart/2005/8/layout/hList1"/>
    <dgm:cxn modelId="{FBA932B1-CDD6-4010-B513-F322C8C39651}" type="presOf" srcId="{D8791AA0-4299-4930-90AE-7CD6C43A784C}" destId="{E07966E8-84BD-49F5-9DAE-423534B2BBBD}" srcOrd="0" destOrd="1" presId="urn:microsoft.com/office/officeart/2005/8/layout/hList1"/>
    <dgm:cxn modelId="{35444AB6-38B4-4EBF-ACBE-E07CDE3840AB}" type="presOf" srcId="{CF88B35C-CDC0-46FD-A8AA-360541B7D78A}" destId="{E7549A96-56D9-4AE0-9235-38794A5BB753}" srcOrd="0" destOrd="1" presId="urn:microsoft.com/office/officeart/2005/8/layout/hList1"/>
    <dgm:cxn modelId="{977BC4CF-0A17-425F-82EB-6BD9EF5CF817}" type="presOf" srcId="{C330B8F7-5969-4682-A21E-C97A53493DD3}" destId="{9CF26613-65D0-42DE-9580-B91F3A105645}" srcOrd="0" destOrd="0" presId="urn:microsoft.com/office/officeart/2005/8/layout/hList1"/>
    <dgm:cxn modelId="{DEC6ADD1-C593-4AC5-B87D-02B9D0CB54B8}" type="presOf" srcId="{198BA152-9D73-48DE-B9A2-6F320DB28BB7}" destId="{12BEC55E-3803-473B-999A-79656EA758FD}" srcOrd="0" destOrd="1" presId="urn:microsoft.com/office/officeart/2005/8/layout/hList1"/>
    <dgm:cxn modelId="{469751E3-7296-4DDC-90E4-FEAB08FB7792}" type="presOf" srcId="{AF738F18-6199-4E04-BA24-FAE518C5A5E2}" destId="{6A08CD18-D8B1-457C-955C-C2A741CFA36D}" srcOrd="0" destOrd="0" presId="urn:microsoft.com/office/officeart/2005/8/layout/hList1"/>
    <dgm:cxn modelId="{E66767F3-48BC-454D-A307-7A3C416E6082}" srcId="{C330B8F7-5969-4682-A21E-C97A53493DD3}" destId="{6A248FC9-1B90-42B7-BC17-7B63B61899C0}" srcOrd="2" destOrd="0" parTransId="{D341B544-3DA7-462F-BA9F-4EE1E1A8659D}" sibTransId="{C30AF44A-69B5-4382-82B4-5555F492CD45}"/>
    <dgm:cxn modelId="{0396B9F4-7059-4DB0-8BAD-65352123FA8A}" srcId="{E5D25E17-10F0-485B-A843-D5658979D38E}" destId="{3F05D193-DB18-4FA0-B801-49AA223F1DBB}" srcOrd="1" destOrd="0" parTransId="{FF2F700A-D574-458D-9360-6EA3C58A83CF}" sibTransId="{83AC7CED-D1B4-418D-9940-52D85384EDE2}"/>
    <dgm:cxn modelId="{922CD4FD-A110-4771-9FC8-AE5F1BC12A30}" type="presOf" srcId="{954262A1-E468-4137-A658-1EEFAE79CD07}" destId="{9BF079C8-108A-4270-B6DD-6411FF6E9521}" srcOrd="0" destOrd="0" presId="urn:microsoft.com/office/officeart/2005/8/layout/hList1"/>
    <dgm:cxn modelId="{B3B58E99-5255-4CAC-89D3-7C7EBB303683}" type="presParOf" srcId="{80553A47-E725-4BF3-938E-6BB673D7B2CB}" destId="{2011CECE-1CE9-4CDF-8A8A-871AC806E70B}" srcOrd="0" destOrd="0" presId="urn:microsoft.com/office/officeart/2005/8/layout/hList1"/>
    <dgm:cxn modelId="{0069BDA5-5F69-4661-B429-E97300C1CF80}" type="presParOf" srcId="{2011CECE-1CE9-4CDF-8A8A-871AC806E70B}" destId="{D16A66C5-BFFE-4465-A84A-872756DA5433}" srcOrd="0" destOrd="0" presId="urn:microsoft.com/office/officeart/2005/8/layout/hList1"/>
    <dgm:cxn modelId="{94884FA4-C144-4132-9ECF-DA61ED5C858F}" type="presParOf" srcId="{2011CECE-1CE9-4CDF-8A8A-871AC806E70B}" destId="{E7549A96-56D9-4AE0-9235-38794A5BB753}" srcOrd="1" destOrd="0" presId="urn:microsoft.com/office/officeart/2005/8/layout/hList1"/>
    <dgm:cxn modelId="{F7D49DF0-D8DB-49F1-887A-7FFA670C0C7E}" type="presParOf" srcId="{80553A47-E725-4BF3-938E-6BB673D7B2CB}" destId="{F68D2744-9DF5-48F5-9838-765930CED454}" srcOrd="1" destOrd="0" presId="urn:microsoft.com/office/officeart/2005/8/layout/hList1"/>
    <dgm:cxn modelId="{967568B0-01D7-45C9-8B8C-ADD2B3B9C60C}" type="presParOf" srcId="{80553A47-E725-4BF3-938E-6BB673D7B2CB}" destId="{43673906-0000-49EF-A2F5-80FD9F249069}" srcOrd="2" destOrd="0" presId="urn:microsoft.com/office/officeart/2005/8/layout/hList1"/>
    <dgm:cxn modelId="{1E8A7C41-208F-41EE-8817-717E0F16ED57}" type="presParOf" srcId="{43673906-0000-49EF-A2F5-80FD9F249069}" destId="{9CF26613-65D0-42DE-9580-B91F3A105645}" srcOrd="0" destOrd="0" presId="urn:microsoft.com/office/officeart/2005/8/layout/hList1"/>
    <dgm:cxn modelId="{B949A9B0-2C22-432C-BB95-EF49C6C77898}" type="presParOf" srcId="{43673906-0000-49EF-A2F5-80FD9F249069}" destId="{E48503D3-2C80-4A4D-B878-C60C75870FE8}" srcOrd="1" destOrd="0" presId="urn:microsoft.com/office/officeart/2005/8/layout/hList1"/>
    <dgm:cxn modelId="{C62D225E-6150-4770-886B-48AAEB39D438}" type="presParOf" srcId="{80553A47-E725-4BF3-938E-6BB673D7B2CB}" destId="{797689FB-9E15-4B1F-AA49-5E4CA1A41218}" srcOrd="3" destOrd="0" presId="urn:microsoft.com/office/officeart/2005/8/layout/hList1"/>
    <dgm:cxn modelId="{1A1EF0A5-C330-47E2-9D80-AECAED24E97E}" type="presParOf" srcId="{80553A47-E725-4BF3-938E-6BB673D7B2CB}" destId="{B533D1C7-6848-46A0-8E28-13B902C132E3}" srcOrd="4" destOrd="0" presId="urn:microsoft.com/office/officeart/2005/8/layout/hList1"/>
    <dgm:cxn modelId="{BA2BA314-6FC7-456A-9599-96DF054B70F5}" type="presParOf" srcId="{B533D1C7-6848-46A0-8E28-13B902C132E3}" destId="{AC86B662-EC9B-44DA-AD4B-6C51854C295A}" srcOrd="0" destOrd="0" presId="urn:microsoft.com/office/officeart/2005/8/layout/hList1"/>
    <dgm:cxn modelId="{1B4DE02E-D861-40B7-865C-3149BB44B1F4}" type="presParOf" srcId="{B533D1C7-6848-46A0-8E28-13B902C132E3}" destId="{1442E136-7F67-4D5F-B936-6CFB3C8C3C1A}" srcOrd="1" destOrd="0" presId="urn:microsoft.com/office/officeart/2005/8/layout/hList1"/>
    <dgm:cxn modelId="{5A2C5ECB-2014-4CC7-86B0-2C1B447A3C8E}" type="presParOf" srcId="{80553A47-E725-4BF3-938E-6BB673D7B2CB}" destId="{FD1214B6-3846-4868-B4FE-DF5DCC66C6D4}" srcOrd="5" destOrd="0" presId="urn:microsoft.com/office/officeart/2005/8/layout/hList1"/>
    <dgm:cxn modelId="{9601C9FF-B2D0-46C8-9702-9AF8DBB28D61}" type="presParOf" srcId="{80553A47-E725-4BF3-938E-6BB673D7B2CB}" destId="{45971CEC-44E5-4765-8FE0-D15907A4B8F7}" srcOrd="6" destOrd="0" presId="urn:microsoft.com/office/officeart/2005/8/layout/hList1"/>
    <dgm:cxn modelId="{34B11AFD-E253-42B8-98FB-80E93F023DD6}" type="presParOf" srcId="{45971CEC-44E5-4765-8FE0-D15907A4B8F7}" destId="{6A08CD18-D8B1-457C-955C-C2A741CFA36D}" srcOrd="0" destOrd="0" presId="urn:microsoft.com/office/officeart/2005/8/layout/hList1"/>
    <dgm:cxn modelId="{0FE3A1A4-C5B4-424C-8B7E-702510B8D924}" type="presParOf" srcId="{45971CEC-44E5-4765-8FE0-D15907A4B8F7}" destId="{12BEC55E-3803-473B-999A-79656EA758FD}" srcOrd="1" destOrd="0" presId="urn:microsoft.com/office/officeart/2005/8/layout/hList1"/>
    <dgm:cxn modelId="{AB6AC66E-FD78-40C7-BD12-A8DD437D01D9}" type="presParOf" srcId="{80553A47-E725-4BF3-938E-6BB673D7B2CB}" destId="{90BCD2B3-3C80-47BA-8966-5D1EDB437A39}" srcOrd="7" destOrd="0" presId="urn:microsoft.com/office/officeart/2005/8/layout/hList1"/>
    <dgm:cxn modelId="{2DB8F19E-C2DB-4D55-B542-E5E8D13BFDDB}" type="presParOf" srcId="{80553A47-E725-4BF3-938E-6BB673D7B2CB}" destId="{3BE22700-5C2E-4A9F-9777-FEC8742EA65C}" srcOrd="8" destOrd="0" presId="urn:microsoft.com/office/officeart/2005/8/layout/hList1"/>
    <dgm:cxn modelId="{06AF2DF8-30A9-43D6-BA24-5A909494DC74}" type="presParOf" srcId="{3BE22700-5C2E-4A9F-9777-FEC8742EA65C}" destId="{9BF079C8-108A-4270-B6DD-6411FF6E9521}" srcOrd="0" destOrd="0" presId="urn:microsoft.com/office/officeart/2005/8/layout/hList1"/>
    <dgm:cxn modelId="{7F4ED810-2465-4B27-B347-79326685EC94}" type="presParOf" srcId="{3BE22700-5C2E-4A9F-9777-FEC8742EA65C}" destId="{E07966E8-84BD-49F5-9DAE-423534B2BBB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A66C5-BFFE-4465-A84A-872756DA5433}">
      <dsp:nvSpPr>
        <dsp:cNvPr id="0" name=""/>
        <dsp:cNvSpPr/>
      </dsp:nvSpPr>
      <dsp:spPr>
        <a:xfrm>
          <a:off x="4692" y="1354248"/>
          <a:ext cx="1889521" cy="7194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t>Community Health</a:t>
          </a:r>
          <a:endParaRPr lang="en-US" sz="1500" kern="1200" dirty="0"/>
        </a:p>
      </dsp:txBody>
      <dsp:txXfrm>
        <a:off x="4692" y="1354248"/>
        <a:ext cx="1889521" cy="719443"/>
      </dsp:txXfrm>
    </dsp:sp>
    <dsp:sp modelId="{E7549A96-56D9-4AE0-9235-38794A5BB753}">
      <dsp:nvSpPr>
        <dsp:cNvPr id="0" name=""/>
        <dsp:cNvSpPr/>
      </dsp:nvSpPr>
      <dsp:spPr>
        <a:xfrm>
          <a:off x="4692" y="2048295"/>
          <a:ext cx="1889521" cy="209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Preventing systematic health inequalities through community organisation</a:t>
          </a:r>
          <a:endParaRPr lang="en-US" sz="1400" kern="1200" dirty="0"/>
        </a:p>
        <a:p>
          <a:pPr marL="114300" lvl="1" indent="-114300" algn="l" defTabSz="622300" rtl="0">
            <a:lnSpc>
              <a:spcPct val="90000"/>
            </a:lnSpc>
            <a:spcBef>
              <a:spcPct val="0"/>
            </a:spcBef>
            <a:spcAft>
              <a:spcPct val="15000"/>
            </a:spcAft>
            <a:buNone/>
          </a:pPr>
          <a:r>
            <a:rPr lang="en-US" sz="1400" i="1" kern="1200" dirty="0"/>
            <a:t>Deputy: </a:t>
          </a:r>
          <a:r>
            <a:rPr lang="en-US" sz="1400" i="1" kern="1200" dirty="0">
              <a:latin typeface="Arial" panose="020B0604020202020204"/>
            </a:rPr>
            <a:t>Dr Grace Wood, SportExR</a:t>
          </a:r>
          <a:endParaRPr lang="en-US" sz="1400" i="1" kern="1200" dirty="0"/>
        </a:p>
      </dsp:txBody>
      <dsp:txXfrm>
        <a:off x="4692" y="2048295"/>
        <a:ext cx="1889521" cy="2094778"/>
      </dsp:txXfrm>
    </dsp:sp>
    <dsp:sp modelId="{9CF26613-65D0-42DE-9580-B91F3A105645}">
      <dsp:nvSpPr>
        <dsp:cNvPr id="0" name=""/>
        <dsp:cNvSpPr/>
      </dsp:nvSpPr>
      <dsp:spPr>
        <a:xfrm>
          <a:off x="2156329" y="1417480"/>
          <a:ext cx="1889521" cy="7194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t>Imagining Wellbeing</a:t>
          </a:r>
          <a:endParaRPr lang="en-US" sz="1500" kern="1200" dirty="0"/>
        </a:p>
      </dsp:txBody>
      <dsp:txXfrm>
        <a:off x="2156329" y="1417480"/>
        <a:ext cx="1889521" cy="719443"/>
      </dsp:txXfrm>
    </dsp:sp>
    <dsp:sp modelId="{E48503D3-2C80-4A4D-B878-C60C75870FE8}">
      <dsp:nvSpPr>
        <dsp:cNvPr id="0" name=""/>
        <dsp:cNvSpPr/>
      </dsp:nvSpPr>
      <dsp:spPr>
        <a:xfrm>
          <a:off x="2158747" y="2048295"/>
          <a:ext cx="1889521" cy="209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Rethinking historical, political and creative narratives of wellbeing</a:t>
          </a:r>
          <a:endParaRPr lang="en-US" sz="1400" kern="1200" dirty="0"/>
        </a:p>
        <a:p>
          <a:pPr marL="114300" lvl="1" indent="-114300" algn="l" defTabSz="622300">
            <a:lnSpc>
              <a:spcPct val="90000"/>
            </a:lnSpc>
            <a:spcBef>
              <a:spcPct val="0"/>
            </a:spcBef>
            <a:spcAft>
              <a:spcPct val="15000"/>
            </a:spcAft>
            <a:buChar char="•"/>
          </a:pPr>
          <a:endParaRPr lang="en-US" sz="1400" kern="1200"/>
        </a:p>
        <a:p>
          <a:pPr marL="114300" lvl="1" indent="-114300" algn="l" defTabSz="622300" rtl="0">
            <a:lnSpc>
              <a:spcPct val="90000"/>
            </a:lnSpc>
            <a:spcBef>
              <a:spcPct val="0"/>
            </a:spcBef>
            <a:spcAft>
              <a:spcPct val="15000"/>
            </a:spcAft>
            <a:buNone/>
          </a:pPr>
          <a:r>
            <a:rPr lang="en-US" sz="1400" i="1" kern="1200" dirty="0"/>
            <a:t>Deputy: </a:t>
          </a:r>
          <a:r>
            <a:rPr lang="en-US" sz="1400" i="1" kern="1200" dirty="0">
              <a:latin typeface="Arial" panose="020B0604020202020204"/>
            </a:rPr>
            <a:t>Dr Rebecca Wynter, IAHR &amp; University of Amsterdam</a:t>
          </a:r>
          <a:endParaRPr lang="en-US" sz="1400" kern="1200" dirty="0"/>
        </a:p>
      </dsp:txBody>
      <dsp:txXfrm>
        <a:off x="2158747" y="2048295"/>
        <a:ext cx="1889521" cy="2094778"/>
      </dsp:txXfrm>
    </dsp:sp>
    <dsp:sp modelId="{AC86B662-EC9B-44DA-AD4B-6C51854C295A}">
      <dsp:nvSpPr>
        <dsp:cNvPr id="0" name=""/>
        <dsp:cNvSpPr/>
      </dsp:nvSpPr>
      <dsp:spPr>
        <a:xfrm>
          <a:off x="4313039" y="1433423"/>
          <a:ext cx="1889521" cy="7194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t>Recovery and Renewal</a:t>
          </a:r>
          <a:endParaRPr lang="en-US" sz="1500" kern="1200" dirty="0"/>
        </a:p>
      </dsp:txBody>
      <dsp:txXfrm>
        <a:off x="4313039" y="1433423"/>
        <a:ext cx="1889521" cy="719443"/>
      </dsp:txXfrm>
    </dsp:sp>
    <dsp:sp modelId="{1442E136-7F67-4D5F-B936-6CFB3C8C3C1A}">
      <dsp:nvSpPr>
        <dsp:cNvPr id="0" name=""/>
        <dsp:cNvSpPr/>
      </dsp:nvSpPr>
      <dsp:spPr>
        <a:xfrm>
          <a:off x="4322042" y="2094213"/>
          <a:ext cx="1889994" cy="209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a:t>Engaging communities in decision making around wellbeing</a:t>
          </a:r>
          <a:endParaRPr lang="en-US" sz="1400" kern="1200" dirty="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None/>
          </a:pPr>
          <a:r>
            <a:rPr lang="en-US" sz="1400" i="1" kern="1200" dirty="0"/>
            <a:t>Deputy: Dr Gerald Jordan, Psychology</a:t>
          </a:r>
        </a:p>
      </dsp:txBody>
      <dsp:txXfrm>
        <a:off x="4322042" y="2094213"/>
        <a:ext cx="1889994" cy="2094778"/>
      </dsp:txXfrm>
    </dsp:sp>
    <dsp:sp modelId="{6A08CD18-D8B1-457C-955C-C2A741CFA36D}">
      <dsp:nvSpPr>
        <dsp:cNvPr id="0" name=""/>
        <dsp:cNvSpPr/>
      </dsp:nvSpPr>
      <dsp:spPr>
        <a:xfrm>
          <a:off x="6467330" y="1405041"/>
          <a:ext cx="1889521" cy="7194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t>Sustainable, Liveable and Resilient Cities</a:t>
          </a:r>
          <a:endParaRPr lang="en-US" sz="1500" kern="1200" dirty="0"/>
        </a:p>
      </dsp:txBody>
      <dsp:txXfrm>
        <a:off x="6467330" y="1405041"/>
        <a:ext cx="1889521" cy="719443"/>
      </dsp:txXfrm>
    </dsp:sp>
    <dsp:sp modelId="{12BEC55E-3803-473B-999A-79656EA758FD}">
      <dsp:nvSpPr>
        <dsp:cNvPr id="0" name=""/>
        <dsp:cNvSpPr/>
      </dsp:nvSpPr>
      <dsp:spPr>
        <a:xfrm>
          <a:off x="6467330" y="2124650"/>
          <a:ext cx="1889521" cy="209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Shaping urban form, infrastructures and built environment</a:t>
          </a:r>
          <a:endParaRPr lang="en-US" sz="1500" kern="1200" dirty="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None/>
          </a:pPr>
          <a:r>
            <a:rPr lang="en-US" sz="1500" i="1" kern="1200" dirty="0"/>
            <a:t>Deputy: open</a:t>
          </a:r>
        </a:p>
      </dsp:txBody>
      <dsp:txXfrm>
        <a:off x="6467330" y="2124650"/>
        <a:ext cx="1889521" cy="2094778"/>
      </dsp:txXfrm>
    </dsp:sp>
    <dsp:sp modelId="{9BF079C8-108A-4270-B6DD-6411FF6E9521}">
      <dsp:nvSpPr>
        <dsp:cNvPr id="0" name=""/>
        <dsp:cNvSpPr/>
      </dsp:nvSpPr>
      <dsp:spPr>
        <a:xfrm>
          <a:off x="8621385" y="1366946"/>
          <a:ext cx="1889521" cy="7194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t>Wellbeing Economies</a:t>
          </a:r>
          <a:endParaRPr lang="en-US" sz="1500" kern="1200" dirty="0"/>
        </a:p>
      </dsp:txBody>
      <dsp:txXfrm>
        <a:off x="8621385" y="1366946"/>
        <a:ext cx="1889521" cy="719443"/>
      </dsp:txXfrm>
    </dsp:sp>
    <dsp:sp modelId="{E07966E8-84BD-49F5-9DAE-423534B2BBBD}">
      <dsp:nvSpPr>
        <dsp:cNvPr id="0" name=""/>
        <dsp:cNvSpPr/>
      </dsp:nvSpPr>
      <dsp:spPr>
        <a:xfrm>
          <a:off x="8621385" y="2048295"/>
          <a:ext cx="1889521" cy="20947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Driving alternative measures of social progress</a:t>
          </a:r>
          <a:endParaRPr lang="en-US" sz="1500" kern="1200" dirty="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None/>
          </a:pPr>
          <a:r>
            <a:rPr lang="en-US" sz="1500" i="1" kern="1200" dirty="0"/>
            <a:t>Deputy: Dr Rebecca Johnson, IAHR</a:t>
          </a:r>
        </a:p>
      </dsp:txBody>
      <dsp:txXfrm>
        <a:off x="8621385" y="2048295"/>
        <a:ext cx="1889521" cy="209477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8339C5AC-B4C3-0D40-8EBD-9FD531505603}" type="datetimeFigureOut">
              <a:rPr lang="en-US" smtClean="0"/>
              <a:t>10/4/2023</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2E40130-39DA-D041-9B13-2601E68E57F1}" type="slidenum">
              <a:rPr lang="en-US" smtClean="0"/>
              <a:t>‹#›</a:t>
            </a:fld>
            <a:endParaRPr lang="en-US"/>
          </a:p>
        </p:txBody>
      </p:sp>
    </p:spTree>
    <p:extLst>
      <p:ext uri="{BB962C8B-B14F-4D97-AF65-F5344CB8AC3E}">
        <p14:creationId xmlns:p14="http://schemas.microsoft.com/office/powerpoint/2010/main" val="494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rminghamsettlement.org.uk/ladywoo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2</a:t>
            </a:fld>
            <a:endParaRPr lang="en-US"/>
          </a:p>
        </p:txBody>
      </p:sp>
    </p:spTree>
    <p:extLst>
      <p:ext uri="{BB962C8B-B14F-4D97-AF65-F5344CB8AC3E}">
        <p14:creationId xmlns:p14="http://schemas.microsoft.com/office/powerpoint/2010/main" val="174316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200" dirty="0" err="1">
                <a:effectLst/>
                <a:latin typeface="Calibri" panose="020F0502020204030204" pitchFamily="34" charset="0"/>
                <a:ea typeface="Calibri" panose="020F0502020204030204" pitchFamily="34" charset="0"/>
                <a:cs typeface="Times New Roman" panose="02020603050405020304" pitchFamily="18" charset="0"/>
              </a:rPr>
              <a:t>CUWb</a:t>
            </a:r>
            <a:r>
              <a:rPr lang="en-GB" sz="1200" dirty="0">
                <a:effectLst/>
                <a:latin typeface="Calibri" panose="020F0502020204030204" pitchFamily="34" charset="0"/>
                <a:ea typeface="Calibri" panose="020F0502020204030204" pitchFamily="34" charset="0"/>
                <a:cs typeface="Times New Roman" panose="02020603050405020304" pitchFamily="18" charset="0"/>
              </a:rPr>
              <a:t> has developed a distinctive approach to understanding how wellbeing is experienced, practiced and shaped. We treat wellbeing not only as property of individuals, but of publics, places and communities, and that our research is aimed at involving people in both advancing understanding and shaping the cities in which wellbeing is experienced to make places which are more equal.</a:t>
            </a:r>
          </a:p>
          <a:p>
            <a:pPr algn="just">
              <a:lnSpc>
                <a:spcPct val="115000"/>
              </a:lnSpc>
              <a:spcAft>
                <a:spcPts val="1000"/>
              </a:spcAft>
            </a:pPr>
            <a:endParaRPr lang="en-GB" sz="1200" i="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200" i="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“We see wellbeing as both located in place and as a public matter. It is collective rather than individualised, political rather than neutral, and distributed in spatially uneven ways because of existing inequalities. It is also both embodied – concerned with feelings, identities, social difference and cultural norms, and environmental – related to the world around, to others, and to the public expression of feelings.” </a:t>
            </a:r>
            <a:r>
              <a:rPr lang="en-GB" sz="1200" i="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Jessica Pykett]</a:t>
            </a:r>
          </a:p>
          <a:p>
            <a:pPr algn="just">
              <a:lnSpc>
                <a:spcPct val="115000"/>
              </a:lnSpc>
              <a:spcAft>
                <a:spcPts val="10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spcAft>
                <a:spcPts val="1000"/>
              </a:spcAft>
            </a:pPr>
            <a:r>
              <a:rPr lang="en-GB" sz="1200" dirty="0">
                <a:effectLst/>
                <a:latin typeface="Calibri" panose="020F0502020204030204" pitchFamily="34" charset="0"/>
                <a:ea typeface="Calibri" panose="020F0502020204030204" pitchFamily="34" charset="0"/>
                <a:cs typeface="Calibri" panose="020F0502020204030204" pitchFamily="34" charset="0"/>
              </a:rPr>
              <a:t>We also recognise the divergent focus on wellbeing as either a place-based, regional economic problem, or a person-based individual, behavioural problem can seem to work at odds with each other.  This requires that attention is paid to neglected dimensions of urban wellbeing: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How people interact with their environment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How people are invited (or compelled) to recognise the possibilities of and limits to their own personal and collective wellbeing. </a:t>
            </a: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How people practice wellbeing in their everyday lives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Inequalities in wellbeing within urban environments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People’s diverse aspirations for and interpretations of wellbeing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What we already know about the social conditions required to thrive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The basic connections between economic policy, environmental policy and unsustainable levels of consumption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The ways in which people, community and the urban are connected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Improving the wellbeing of marginalised groups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The sustainability of wellbeing over the long-term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How public bodies, voluntary and community organisations, and communities interact to address wellbeing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Calibri" panose="020F0502020204030204" pitchFamily="34" charset="0"/>
              </a:rPr>
              <a:t>Engaging and enabling institutions in their next steps towards applying the insights from urban wellbeing research and partnering with urban wellbeing researchers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14</a:t>
            </a:fld>
            <a:endParaRPr lang="en-US"/>
          </a:p>
        </p:txBody>
      </p:sp>
    </p:spTree>
    <p:extLst>
      <p:ext uri="{BB962C8B-B14F-4D97-AF65-F5344CB8AC3E}">
        <p14:creationId xmlns:p14="http://schemas.microsoft.com/office/powerpoint/2010/main" val="2398901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15</a:t>
            </a:fld>
            <a:endParaRPr lang="en-US"/>
          </a:p>
        </p:txBody>
      </p:sp>
    </p:spTree>
    <p:extLst>
      <p:ext uri="{BB962C8B-B14F-4D97-AF65-F5344CB8AC3E}">
        <p14:creationId xmlns:p14="http://schemas.microsoft.com/office/powerpoint/2010/main" val="1134536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B4F9A4-FCC0-4597-9E0C-B5F2C95790DF}" type="slidenum">
              <a:rPr lang="en-GB" smtClean="0"/>
              <a:t>16</a:t>
            </a:fld>
            <a:endParaRPr lang="en-GB"/>
          </a:p>
        </p:txBody>
      </p:sp>
    </p:spTree>
    <p:extLst>
      <p:ext uri="{BB962C8B-B14F-4D97-AF65-F5344CB8AC3E}">
        <p14:creationId xmlns:p14="http://schemas.microsoft.com/office/powerpoint/2010/main" val="2865376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900" b="0" i="0" dirty="0">
                <a:solidFill>
                  <a:srgbClr val="6F7287"/>
                </a:solidFill>
                <a:effectLst/>
                <a:latin typeface="Neue Plak"/>
              </a:rPr>
              <a:t>This symposium held in Dec 2022 created interdisciplinary dialogue exploring how the humanities, literary imaginations and historical representations can inform understandings of the diverse character of urban experience, individual and collective responses to the phenomena of ‘urban stress’ and ways of psychological coping, restoration and repair. It is collaboratively organised by the Centre for Urban Wellbeing, Mental Health Humanities Network and Department of English Literature at the University of Birmingham.</a:t>
            </a:r>
          </a:p>
          <a:p>
            <a:pPr algn="l"/>
            <a:endParaRPr lang="en-GB" sz="900" b="0" i="0" dirty="0">
              <a:solidFill>
                <a:srgbClr val="6F7287"/>
              </a:solidFill>
              <a:effectLst/>
              <a:latin typeface="Neue Plak"/>
            </a:endParaRPr>
          </a:p>
          <a:p>
            <a:pPr algn="l"/>
            <a:r>
              <a:rPr lang="en-GB" sz="900" b="0" i="0" dirty="0">
                <a:solidFill>
                  <a:srgbClr val="6F7287"/>
                </a:solidFill>
                <a:effectLst/>
                <a:latin typeface="Neue Plak"/>
              </a:rPr>
              <a:t>We heard from speakers who have examined historical precedents for the paradoxical contemporary representations of cities as both a locus of existential malaise/stress, and as a panacea for addressing global challenges such as the global disease ‘burden’ of mental ill-health. We aim to prompt discussion around questions such as, how are urban environments implicated in shaping mental life, behaviour and personal relationships for specific social groups, how are they seen as risky or ‘toxic’ spaces, and what opportunities do cities pose for cultivating repair and restoration for precarious lives?</a:t>
            </a:r>
          </a:p>
          <a:p>
            <a:pPr algn="l"/>
            <a:endParaRPr lang="en-GB" sz="900" b="0" i="0" dirty="0">
              <a:solidFill>
                <a:srgbClr val="6F7287"/>
              </a:solidFill>
              <a:effectLst/>
              <a:latin typeface="Neue Plak"/>
            </a:endParaRPr>
          </a:p>
          <a:p>
            <a:pPr algn="l"/>
            <a:r>
              <a:rPr lang="en-GB" sz="900" b="0" i="0" dirty="0">
                <a:solidFill>
                  <a:srgbClr val="6F7287"/>
                </a:solidFill>
                <a:effectLst/>
                <a:latin typeface="Neue Plak"/>
              </a:rPr>
              <a:t>While some social science attention has been paid to the mental health impacts of the urban built environment, migrant experience, ‘regimes of attention’ and the spatial politics of mental healthcare access, there is also value in considering the visual, material and emotional cultures of cities, including how they are represented. In what ways do cities confer particular psychological values and virtues and how do specific places and spaces offer environments which are curative and therapeutic? How do and have technological innovations intervene(d) in the space of the city and our multi-sensory experiences of it? Whose subjectivities are represented in the urban landscape, who is excluded, and how are dominant cultural representations of cities shaping our expectations for urban living?</a:t>
            </a:r>
          </a:p>
          <a:p>
            <a:pPr algn="l"/>
            <a:endParaRPr lang="en-GB" sz="900" b="0" i="0" dirty="0">
              <a:solidFill>
                <a:srgbClr val="6F7287"/>
              </a:solidFill>
              <a:effectLst/>
              <a:latin typeface="Neue Plak"/>
            </a:endParaRPr>
          </a:p>
          <a:p>
            <a:pPr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There we heard from historians and English literature scholars</a:t>
            </a:r>
            <a:endParaRPr lang="en-GB"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Literature professor Anna Snaith spoke about post war campaigning around noise pollution- acknowledged today by WHO as the main urban stressor, during this period was seen as a need to soundproof the city and prevent ‘</a:t>
            </a:r>
            <a:r>
              <a:rPr lang="en-GB" sz="1200" dirty="0" err="1">
                <a:effectLst/>
                <a:latin typeface="Calibri" panose="020F0502020204030204" pitchFamily="34" charset="0"/>
              </a:rPr>
              <a:t>nerveforce</a:t>
            </a:r>
            <a:r>
              <a:rPr lang="en-GB" sz="1200" dirty="0">
                <a:effectLst/>
                <a:latin typeface="Calibri" panose="020F0502020204030204" pitchFamily="34" charset="0"/>
              </a:rPr>
              <a:t>’ of urban din, but ultimately used as a way of enforcing class divisions, and the ‘anti-noise league’ of London was associated with eugenics</a:t>
            </a:r>
            <a:endParaRPr lang="en-GB"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Historian Ed Ramsden spoke about group of social scientists from UK and USA who also postwar were known as the ‘Space Cadets’ – the “committee on physical and social environmental variables as determinants of mental health” – led to public housing building standards, sanitation programme, measures on ventilation, crowding, noise, open space, minimum housing space standards – still a problem today. He pointed out that the focus on planning and urban design was valid and useful but detracted from the harder issues that needed tackling – poverty, inequality and unemployment</a:t>
            </a:r>
            <a:endParaRPr lang="en-GB"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GB" sz="1200" dirty="0">
                <a:effectLst/>
                <a:latin typeface="Calibri" panose="020F0502020204030204" pitchFamily="34" charset="0"/>
              </a:rPr>
              <a:t>Bringing it up to the present day we heard from medical anthropologist Natassia </a:t>
            </a:r>
            <a:r>
              <a:rPr lang="en-GB" sz="1200" dirty="0" err="1">
                <a:effectLst/>
                <a:latin typeface="Calibri" panose="020F0502020204030204" pitchFamily="34" charset="0"/>
              </a:rPr>
              <a:t>Brenman</a:t>
            </a:r>
            <a:r>
              <a:rPr lang="en-GB" sz="1200" dirty="0">
                <a:effectLst/>
                <a:latin typeface="Calibri" panose="020F0502020204030204" pitchFamily="34" charset="0"/>
              </a:rPr>
              <a:t> who spoke about how voluntary sector providers feel they have become ‘dumping grounds’ for vulnerable people providing essential MH services always negotiating keeping people in vs out of care</a:t>
            </a: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endParaRPr lang="en-GB" sz="12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r>
              <a:rPr lang="en-GB" sz="1200" dirty="0">
                <a:effectLst/>
                <a:latin typeface="Calibri" panose="020F0502020204030204" pitchFamily="34" charset="0"/>
              </a:rPr>
              <a:t>Really fascinating to think about the ‘urban wellbeing agenda’ through the lens of previous attempts to tame, manage and govern the emotions, movement and attention in urban space.</a:t>
            </a: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r>
              <a:rPr lang="en-GB" sz="1200" dirty="0">
                <a:effectLst/>
                <a:latin typeface="Calibri" panose="020F0502020204030204" pitchFamily="34" charset="0"/>
              </a:rPr>
              <a:t>Doing this we hope will open up the imagination on what kinds of ‘mentally healthy’ urban worlds are desirable and possible.</a:t>
            </a: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r>
              <a:rPr lang="en-GB" sz="1200" dirty="0">
                <a:effectLst/>
                <a:latin typeface="Calibri" panose="020F0502020204030204" pitchFamily="34" charset="0"/>
              </a:rPr>
              <a:t>Building a social and imagination infrastructure - the solution and role of place-based community and civic sector orgs in this, econ security…wellbeing economy</a:t>
            </a: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endParaRPr lang="en-GB" sz="1100" dirty="0">
              <a:effectLst/>
              <a:latin typeface="Calibri" panose="020F0502020204030204" pitchFamily="34" charset="0"/>
            </a:endParaRPr>
          </a:p>
          <a:p>
            <a:pPr rtl="0" fontAlgn="ctr">
              <a:spcBef>
                <a:spcPts val="0"/>
              </a:spcBef>
              <a:spcAft>
                <a:spcPts val="1000"/>
              </a:spcAft>
              <a:buFont typeface="Arial" panose="020B0604020202020204" pitchFamily="34" charset="0"/>
              <a:buNone/>
            </a:pPr>
            <a:r>
              <a:rPr lang="en-GB" sz="1200" dirty="0">
                <a:effectLst/>
                <a:latin typeface="Calibri" panose="020F0502020204030204" pitchFamily="34" charset="0"/>
              </a:rPr>
              <a:t>How do we shift the community development and service provision landscape from “what is wrong with you?” to “What do you need” (Strengths/assets vs intervention)</a:t>
            </a:r>
            <a:endParaRPr lang="en-GB" sz="1100" dirty="0">
              <a:effectLst/>
              <a:latin typeface="Calibri" panose="020F0502020204030204" pitchFamily="34" charset="0"/>
            </a:endParaRPr>
          </a:p>
          <a:p>
            <a:pPr rtl="0" fontAlgn="ctr">
              <a:spcBef>
                <a:spcPts val="0"/>
              </a:spcBef>
              <a:spcAft>
                <a:spcPts val="0"/>
              </a:spcAft>
              <a:buFont typeface="Arial" panose="020B0604020202020204" pitchFamily="34" charset="0"/>
              <a:buNone/>
            </a:pPr>
            <a:endParaRPr lang="en-GB"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GB" sz="1200" dirty="0">
                <a:effectLst/>
                <a:latin typeface="Calibri" panose="020F0502020204030204" pitchFamily="34" charset="0"/>
              </a:rPr>
              <a:t>This raises an unresolved set of questions of how to find out, represent and advocate diverse community voices, stories and testimonials. </a:t>
            </a:r>
            <a:endParaRPr lang="en-GB" sz="1100" dirty="0">
              <a:effectLst/>
              <a:latin typeface="Calibri" panose="020F0502020204030204" pitchFamily="34" charset="0"/>
            </a:endParaRPr>
          </a:p>
          <a:p>
            <a:endParaRPr lang="en-GB" sz="900" dirty="0">
              <a:effectLst/>
              <a:latin typeface="Calibri" panose="020F0502020204030204" pitchFamily="34" charset="0"/>
              <a:ea typeface="Times New Roman" panose="02020603050405020304" pitchFamily="18" charset="0"/>
            </a:endParaRPr>
          </a:p>
          <a:p>
            <a:endParaRPr lang="en-GB" sz="900" dirty="0">
              <a:effectLst/>
              <a:latin typeface="Calibri" panose="020F0502020204030204" pitchFamily="34" charset="0"/>
              <a:ea typeface="Times New Roman" panose="02020603050405020304" pitchFamily="18" charset="0"/>
            </a:endParaRPr>
          </a:p>
          <a:p>
            <a:endParaRPr lang="en-GB" sz="9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4F9A4-FCC0-4597-9E0C-B5F2C95790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4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led us to a partnership with Birmingham Settlement, a charity with a very long historical association with Uni of Birmingham.</a:t>
            </a:r>
            <a:r>
              <a:rPr lang="en-GB" sz="1800" dirty="0">
                <a:effectLst/>
                <a:latin typeface="Arial" panose="020B0604020202020204" pitchFamily="34" charset="0"/>
                <a:ea typeface="Calibri" panose="020F0502020204030204" pitchFamily="34" charset="0"/>
                <a:cs typeface="Times New Roman" panose="02020603050405020304" pitchFamily="18" charset="0"/>
              </a:rPr>
              <a:t> Birmingham Settlement was founded in 1899, one year before the University of Birmingham (Glasby 1999). At this time, the founders and staff at Birmingham Settlement were involved with giving lectures at the University, hosting renowned social reformers such as Beatrice Webb, and founding the first ever social studies lectures. This influenced many generations of social workers.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We co-organised their first ever Neighbourhood Futures Festival. This was a week long programme of events, talks, activities held at their new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Edgbaston Reservoir Nature and Wellbeing Centre</a:t>
            </a:r>
            <a:r>
              <a:rPr lang="en-GB" sz="1800" dirty="0">
                <a:effectLst/>
                <a:latin typeface="Arial" panose="020B0604020202020204" pitchFamily="34" charset="0"/>
                <a:ea typeface="Calibri" panose="020F0502020204030204" pitchFamily="34" charset="0"/>
                <a:cs typeface="Times New Roman" panose="02020603050405020304" pitchFamily="18" charset="0"/>
              </a:rPr>
              <a:t> in Birmingham.  The site is </a:t>
            </a:r>
            <a:r>
              <a:rPr lang="en-GB" sz="1800" dirty="0">
                <a:effectLst/>
                <a:latin typeface="Arial" panose="020B0604020202020204" pitchFamily="34" charset="0"/>
                <a:ea typeface="Calibri" panose="020F0502020204030204" pitchFamily="34" charset="0"/>
              </a:rPr>
              <a:t>a 40 minute walk west from the City Centre.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rPr>
              <a:t>This emphasis on enrichment through writing, imagining and reshaping the city is evident in the kind of talks and workshops UoB are offering here- some highlights:</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collab between artist and environmental scientist on visualising air pollution to prompt action (Tues)</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imagining mental health recovery as a route to citizenship (Tues)</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Drawing ‘rich pictures’ to think about civic participation and involvement in local democratic action</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rethinking our cultural relationship with the motor car, historical perspective (Wed)</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a writing workshop with former poet laureate of Brum – </a:t>
            </a:r>
            <a:r>
              <a:rPr lang="en-GB" sz="1800" dirty="0" err="1">
                <a:effectLst/>
                <a:latin typeface="Calibri" panose="020F0502020204030204" pitchFamily="34" charset="0"/>
              </a:rPr>
              <a:t>Spoz</a:t>
            </a:r>
            <a:r>
              <a:rPr lang="en-GB" sz="1800" dirty="0">
                <a:effectLst/>
                <a:latin typeface="Calibri" panose="020F0502020204030204" pitchFamily="34" charset="0"/>
              </a:rPr>
              <a:t> (</a:t>
            </a:r>
            <a:r>
              <a:rPr lang="en-GB" sz="1800" dirty="0" err="1">
                <a:effectLst/>
                <a:latin typeface="Calibri" panose="020F0502020204030204" pitchFamily="34" charset="0"/>
              </a:rPr>
              <a:t>thurs</a:t>
            </a:r>
            <a:r>
              <a:rPr lang="en-GB" sz="1800" dirty="0">
                <a:effectLst/>
                <a:latin typeface="Calibri" panose="020F0502020204030204" pitchFamily="34" charset="0"/>
              </a:rPr>
              <a:t>)</a:t>
            </a:r>
          </a:p>
          <a:p>
            <a:pPr rtl="0" fontAlgn="ctr">
              <a:spcBef>
                <a:spcPts val="0"/>
              </a:spcBef>
              <a:spcAft>
                <a:spcPts val="0"/>
              </a:spcAft>
              <a:buFont typeface="Arial" panose="020B0604020202020204" pitchFamily="34" charset="0"/>
              <a:buChar char="•"/>
            </a:pPr>
            <a:r>
              <a:rPr lang="en-GB" sz="1800" dirty="0">
                <a:effectLst/>
                <a:latin typeface="Calibri" panose="020F0502020204030204" pitchFamily="34" charset="0"/>
              </a:rPr>
              <a:t>with performing arts company the future places toolkit -reimagine the future through AR experience (Sat)</a:t>
            </a:r>
          </a:p>
          <a:p>
            <a:pPr marL="342900" marR="0">
              <a:spcBef>
                <a:spcPts val="0"/>
              </a:spcBef>
              <a:spcAft>
                <a:spcPts val="0"/>
              </a:spcAft>
            </a:pPr>
            <a:r>
              <a:rPr lang="en-GB" sz="1800" dirty="0">
                <a:effectLst/>
                <a:latin typeface="Calibri" panose="020F0502020204030204" pitchFamily="34" charset="0"/>
              </a:rPr>
              <a:t> </a:t>
            </a:r>
          </a:p>
          <a:p>
            <a:pPr marL="342900" marR="0">
              <a:spcBef>
                <a:spcPts val="0"/>
              </a:spcBef>
              <a:spcAft>
                <a:spcPts val="0"/>
              </a:spcAft>
            </a:pPr>
            <a:r>
              <a:rPr lang="en-GB" sz="1800" dirty="0">
                <a:effectLst/>
                <a:latin typeface="Calibri" panose="020F0502020204030204" pitchFamily="34" charset="0"/>
              </a:rPr>
              <a:t>I.e.  lots of storytelling and participation,  collective action - </a:t>
            </a:r>
            <a:r>
              <a:rPr lang="en-GB" sz="1800" b="1" dirty="0">
                <a:effectLst/>
                <a:latin typeface="Calibri" panose="020F0502020204030204" pitchFamily="34" charset="0"/>
              </a:rPr>
              <a:t>research involvement itself can be enriching – AIM: can we push the horizons of possibility on what is a good city?</a:t>
            </a:r>
            <a:endParaRPr lang="en-GB" sz="1800" dirty="0">
              <a:effectLst/>
              <a:latin typeface="Calibri" panose="020F0502020204030204" pitchFamily="34" charset="0"/>
            </a:endParaRPr>
          </a:p>
          <a:p>
            <a:pPr marL="342900" marR="0">
              <a:spcBef>
                <a:spcPts val="0"/>
              </a:spcBef>
              <a:spcAft>
                <a:spcPts val="0"/>
              </a:spcAft>
            </a:pPr>
            <a:r>
              <a:rPr lang="en-GB" sz="1800" dirty="0">
                <a:effectLst/>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18</a:t>
            </a:fld>
            <a:endParaRPr lang="en-US"/>
          </a:p>
        </p:txBody>
      </p:sp>
    </p:spTree>
    <p:extLst>
      <p:ext uri="{BB962C8B-B14F-4D97-AF65-F5344CB8AC3E}">
        <p14:creationId xmlns:p14="http://schemas.microsoft.com/office/powerpoint/2010/main" val="2053090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Our aim was to help to make community connections and support local participation in activities to improve community wellbeing and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pPr>
            <a:r>
              <a:rPr lang="en-GB" sz="1200" dirty="0">
                <a:effectLst/>
                <a:latin typeface="Arial" panose="020B0604020202020204" pitchFamily="34" charset="0"/>
                <a:ea typeface="Calibri" panose="020F0502020204030204" pitchFamily="34" charset="0"/>
                <a:cs typeface="Times New Roman" panose="02020603050405020304" pitchFamily="18" charset="0"/>
              </a:rPr>
              <a:t>The festival aim was to </a:t>
            </a: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Support and generate a new way for community organisations to work across the city to connect community wellbeing, green spaces and sustainable action.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Make new connections and act as a springboard for community organisations to be empowered to act in their neighbourhoods.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Involve local people in community based activity, increase participation and pull people back together in the neighbourhood following the Covid-19 pandemic.</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Give an opportunity for people who may not have yet seen themselves as part of the solution to the climate crisis to shape the city’s net zero agenda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conducted action research to support and evaluate the festival.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Birmingham Settlement staff were involved in setting the issues to be researched, and as part of a longer involvement will have opportunities to learn new research skills such as administering surveys, running focus groups and engaging in creative storytelling research methods. They will play a lead role in designing and implementing actions.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The research priorities of the Centre for Urban Wellbeing have been shaped by consultation with over 30 community and voluntary sector organisations, wellbeing researchers and local authorities, and is organised around five key areas: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Healthy living environments including mental wellbeing, stimulating, safe environments and social interaction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Income inequalities including access to finance, early years care, education and employment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Evidence to inform incorporating wellbeing into urban planning strategies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Access to and use of nature and green spaces, and tackle land ownership inequalities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Challenging the underlying economy and its assumptions including growth of consumption and production at all costs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As part of the wider Urban Wellbeing in Policy project, our research has been looking at developing and evaluating ways of involving community groups and residents in research which could shape policies for tackling urban wellbeing inequalities in the region.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19</a:t>
            </a:fld>
            <a:endParaRPr lang="en-US"/>
          </a:p>
        </p:txBody>
      </p:sp>
    </p:spTree>
    <p:extLst>
      <p:ext uri="{BB962C8B-B14F-4D97-AF65-F5344CB8AC3E}">
        <p14:creationId xmlns:p14="http://schemas.microsoft.com/office/powerpoint/2010/main" val="363134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20</a:t>
            </a:fld>
            <a:endParaRPr lang="en-US"/>
          </a:p>
        </p:txBody>
      </p:sp>
    </p:spTree>
    <p:extLst>
      <p:ext uri="{BB962C8B-B14F-4D97-AF65-F5344CB8AC3E}">
        <p14:creationId xmlns:p14="http://schemas.microsoft.com/office/powerpoint/2010/main" val="2346384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quite good evidence on what kind of place-based interventions are effective at improving community control and agency (</a:t>
            </a:r>
            <a:r>
              <a:rPr lang="en-GB" dirty="0" err="1"/>
              <a:t>WWCW</a:t>
            </a:r>
            <a:r>
              <a:rPr lang="en-GB" dirty="0"/>
              <a:t>)</a:t>
            </a:r>
          </a:p>
          <a:p>
            <a:endParaRPr lang="en-GB" dirty="0"/>
          </a:p>
          <a:p>
            <a:r>
              <a:rPr lang="en-GB" dirty="0"/>
              <a:t>Community festivals have rarely been researched as interventions. </a:t>
            </a:r>
          </a:p>
          <a:p>
            <a:endParaRPr lang="en-GB" dirty="0"/>
          </a:p>
          <a:p>
            <a:r>
              <a:rPr lang="en-GB" dirty="0"/>
              <a:t>We need to know more about how they might improve community control. How do we ensure the positive impacts and reduce the negative? </a:t>
            </a:r>
          </a:p>
          <a:p>
            <a:endParaRPr lang="en-GB" dirty="0"/>
          </a:p>
          <a:p>
            <a:r>
              <a:rPr lang="en-GB" dirty="0"/>
              <a:t>How can we make sure they’re not one-off events but having lasting impact?</a:t>
            </a:r>
          </a:p>
        </p:txBody>
      </p:sp>
      <p:sp>
        <p:nvSpPr>
          <p:cNvPr id="4" name="Slide Number Placeholder 3"/>
          <p:cNvSpPr>
            <a:spLocks noGrp="1"/>
          </p:cNvSpPr>
          <p:nvPr>
            <p:ph type="sldNum" sz="quarter" idx="5"/>
          </p:nvPr>
        </p:nvSpPr>
        <p:spPr/>
        <p:txBody>
          <a:bodyPr/>
          <a:lstStyle/>
          <a:p>
            <a:fld id="{D2E40130-39DA-D041-9B13-2601E68E57F1}" type="slidenum">
              <a:rPr lang="en-US" smtClean="0"/>
              <a:t>21</a:t>
            </a:fld>
            <a:endParaRPr lang="en-US"/>
          </a:p>
        </p:txBody>
      </p:sp>
    </p:spTree>
    <p:extLst>
      <p:ext uri="{BB962C8B-B14F-4D97-AF65-F5344CB8AC3E}">
        <p14:creationId xmlns:p14="http://schemas.microsoft.com/office/powerpoint/2010/main" val="2412570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Because asking people about their experiences, what they are thinking, and how they imagine the future are all ways to break out of a ‘stimulus response’ model of human behaviour and activity. Learning from </a:t>
            </a:r>
            <a:r>
              <a:rPr lang="en-GB" b="0" i="0" dirty="0">
                <a:solidFill>
                  <a:srgbClr val="333333"/>
                </a:solidFill>
                <a:effectLst/>
                <a:latin typeface="Open Sans" panose="020B0606030504020204" pitchFamily="34" charset="0"/>
              </a:rPr>
              <a:t>historical precedents for thinking of the city as a biological system and of the emotions as a source of economic value – how is urban wellbeing evidence and knowledge being used in policy and governance, and how can we pluralise this?</a:t>
            </a:r>
            <a:endParaRPr lang="en-GB" dirty="0"/>
          </a:p>
          <a:p>
            <a:pPr marL="171450" indent="-171450">
              <a:buFont typeface="Arial" panose="020B0604020202020204" pitchFamily="34" charset="0"/>
              <a:buChar char="•"/>
            </a:pPr>
            <a:r>
              <a:rPr lang="en-GB" dirty="0"/>
              <a:t>Because engaging in forms of public pedagogy has the potential to change aspirations, connect people, build stronger communities, convene publics to hold political decision makers to account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Urban humanities approach which redefines the city as </a:t>
            </a:r>
            <a:r>
              <a:rPr lang="en-GB" sz="1200" i="1" dirty="0">
                <a:solidFill>
                  <a:srgbClr val="0070C0"/>
                </a:solidFill>
              </a:rPr>
              <a:t>“situated collective life emplaced in an urban context, comprised of historical interpretation, material environments, contemporary culture, and speculative futures</a:t>
            </a:r>
            <a:r>
              <a:rPr lang="en-GB" sz="1200" dirty="0"/>
              <a:t>” (Cuff and </a:t>
            </a:r>
            <a:r>
              <a:rPr lang="en-GB" sz="1200" dirty="0" err="1"/>
              <a:t>Wolch</a:t>
            </a:r>
            <a:r>
              <a:rPr lang="en-GB" sz="1200" dirty="0"/>
              <a:t> 2020/22)</a:t>
            </a:r>
          </a:p>
          <a:p>
            <a:endParaRPr lang="en-GB" dirty="0"/>
          </a:p>
          <a:p>
            <a:r>
              <a:rPr lang="en-GB" dirty="0"/>
              <a:t>What is a humane city? What about the non-human? </a:t>
            </a:r>
            <a:r>
              <a:rPr lang="en-GB" dirty="0" err="1"/>
              <a:t>Materialities</a:t>
            </a:r>
            <a:r>
              <a:rPr lang="en-GB" dirty="0"/>
              <a:t>, embodied methods, more democratic methods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It is not always successful, and can be harmful</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22</a:t>
            </a:fld>
            <a:endParaRPr lang="en-US"/>
          </a:p>
        </p:txBody>
      </p:sp>
    </p:spTree>
    <p:extLst>
      <p:ext uri="{BB962C8B-B14F-4D97-AF65-F5344CB8AC3E}">
        <p14:creationId xmlns:p14="http://schemas.microsoft.com/office/powerpoint/2010/main" val="339683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Limitations</a:t>
            </a:r>
          </a:p>
          <a:p>
            <a:pPr marL="171450" indent="-171450">
              <a:buFont typeface="Arial" panose="020B0604020202020204" pitchFamily="34" charset="0"/>
              <a:buChar char="•"/>
            </a:pPr>
            <a:r>
              <a:rPr lang="en-GB" dirty="0"/>
              <a:t>Not all of our engagement methods were successful in generating research data or attracting attendees.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Limited sample size, and surveys provide a very limited snapshot.  Using student volunteers as participant observers was challenging in terms of skill levels and the (lack of) art of noticing significant interactions, atmospheres, embodied experiences.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Involvement in the logistics of organising festival meant we weren’t just focussed on research, we had a lot of other duties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We’ve not yet analysed the more psychological survey on wellbeing, nature connectedness and social connection.</a:t>
            </a:r>
          </a:p>
          <a:p>
            <a:endParaRPr lang="en-GB" dirty="0"/>
          </a:p>
          <a:p>
            <a:r>
              <a:rPr lang="en-GB" dirty="0"/>
              <a:t>BUT</a:t>
            </a:r>
          </a:p>
          <a:p>
            <a:endParaRPr lang="en-GB" dirty="0"/>
          </a:p>
          <a:p>
            <a:pPr marL="171450" indent="-171450">
              <a:buFont typeface="Arial" panose="020B0604020202020204" pitchFamily="34" charset="0"/>
              <a:buChar char="•"/>
            </a:pPr>
            <a:r>
              <a:rPr lang="en-GB" dirty="0"/>
              <a:t>Stories, informal conversations and spending the week with others in outdoor spaces proved productive in gathering a lot of different perspectives. Some of the richest personal stories were gathered through the poetry and sustainable cities discussion sessions. W</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were able to develop a set of 6 key recommendations for Birmingham Settlement to inform their future strategic priorities.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built strong relationships with partner organisation and community members which outlast the research.</a:t>
            </a: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23</a:t>
            </a:fld>
            <a:endParaRPr lang="en-US"/>
          </a:p>
        </p:txBody>
      </p:sp>
    </p:spTree>
    <p:extLst>
      <p:ext uri="{BB962C8B-B14F-4D97-AF65-F5344CB8AC3E}">
        <p14:creationId xmlns:p14="http://schemas.microsoft.com/office/powerpoint/2010/main" val="305484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eue Helvetica"/>
              </a:rPr>
              <a:t>There is a lot of research interest in the impacts of urban living on wellbeing and happiness, within urban studies, among economists, psychologists, psychiatrists, public health, neuroscience, geographers.</a:t>
            </a:r>
          </a:p>
          <a:p>
            <a:endParaRPr lang="en-GB" b="0" i="0" dirty="0">
              <a:solidFill>
                <a:srgbClr val="333333"/>
              </a:solidFill>
              <a:effectLst/>
              <a:latin typeface="Neue Helvetica"/>
            </a:endParaRPr>
          </a:p>
          <a:p>
            <a:pPr marL="171450" indent="-171450">
              <a:buFont typeface="Arial" panose="020B0604020202020204" pitchFamily="34" charset="0"/>
              <a:buChar char="•"/>
            </a:pPr>
            <a:r>
              <a:rPr lang="en-GB" b="0" i="0" dirty="0">
                <a:solidFill>
                  <a:srgbClr val="333333"/>
                </a:solidFill>
                <a:effectLst/>
                <a:latin typeface="Neue Helvetica"/>
              </a:rPr>
              <a:t>There is not a linear relationship between urban living, money and happiness. </a:t>
            </a:r>
          </a:p>
          <a:p>
            <a:pPr marL="171450" indent="-171450">
              <a:buFont typeface="Arial" panose="020B0604020202020204" pitchFamily="34" charset="0"/>
              <a:buChar char="•"/>
            </a:pPr>
            <a:r>
              <a:rPr lang="en-GB" b="0" i="0" dirty="0">
                <a:solidFill>
                  <a:srgbClr val="333333"/>
                </a:solidFill>
                <a:effectLst/>
                <a:latin typeface="Neue Helvetica"/>
              </a:rPr>
              <a:t>People are not necessarily miserable, income is not straightforwardly or solely determining happiness - </a:t>
            </a:r>
            <a:r>
              <a:rPr lang="en-GB" b="1" i="0" dirty="0">
                <a:solidFill>
                  <a:srgbClr val="333333"/>
                </a:solidFill>
                <a:effectLst/>
                <a:latin typeface="Neue Helvetica"/>
              </a:rPr>
              <a:t>though</a:t>
            </a:r>
            <a:r>
              <a:rPr lang="en-GB" b="0" i="0" dirty="0">
                <a:solidFill>
                  <a:srgbClr val="333333"/>
                </a:solidFill>
                <a:effectLst/>
                <a:latin typeface="Neue Helvetica"/>
              </a:rPr>
              <a:t> we know that low income certainly does, and income inequalities too. </a:t>
            </a:r>
          </a:p>
          <a:p>
            <a:pPr marL="171450" indent="-171450">
              <a:buFont typeface="Arial" panose="020B0604020202020204" pitchFamily="34" charset="0"/>
              <a:buChar char="•"/>
            </a:pPr>
            <a:r>
              <a:rPr lang="en-GB" b="0" i="0" dirty="0">
                <a:solidFill>
                  <a:srgbClr val="333333"/>
                </a:solidFill>
                <a:effectLst/>
                <a:latin typeface="Neue Helvetica"/>
              </a:rPr>
              <a:t>How well your neighbours are doing relevant to you is important.   </a:t>
            </a:r>
          </a:p>
          <a:p>
            <a:pPr marL="171450" indent="-171450">
              <a:buFont typeface="Arial" panose="020B0604020202020204" pitchFamily="34" charset="0"/>
              <a:buChar char="•"/>
            </a:pPr>
            <a:r>
              <a:rPr lang="en-GB" b="0" i="0" dirty="0">
                <a:solidFill>
                  <a:srgbClr val="333333"/>
                </a:solidFill>
                <a:effectLst/>
                <a:latin typeface="Neue Helvetica"/>
              </a:rPr>
              <a:t>Many city authorities, national governments, social enterprises, businesses, city branding and urban liveability projects, researchers of all colours and charities are focussing on urban spaces as drivers of wellbeing.  </a:t>
            </a:r>
          </a:p>
          <a:p>
            <a:pPr marL="171450" indent="-171450">
              <a:buFont typeface="Arial" panose="020B0604020202020204" pitchFamily="34" charset="0"/>
              <a:buChar char="•"/>
            </a:pPr>
            <a:endParaRPr lang="en-GB" b="0" i="0" dirty="0">
              <a:solidFill>
                <a:srgbClr val="333333"/>
              </a:solidFill>
              <a:effectLst/>
              <a:latin typeface="Neue Helvetica"/>
            </a:endParaRPr>
          </a:p>
          <a:p>
            <a:pPr marL="171450" indent="-171450">
              <a:buFont typeface="Arial" panose="020B0604020202020204" pitchFamily="34" charset="0"/>
              <a:buChar char="•"/>
            </a:pPr>
            <a:r>
              <a:rPr lang="en-GB" b="0" i="0" dirty="0">
                <a:solidFill>
                  <a:srgbClr val="333333"/>
                </a:solidFill>
                <a:effectLst/>
                <a:latin typeface="Neue Helvetica"/>
              </a:rPr>
              <a:t>They are focused on how the city ‘gets under the skin’ , the ‘urban brain’ and psychological distress/stress.</a:t>
            </a:r>
          </a:p>
          <a:p>
            <a:pPr marL="171450" indent="-171450">
              <a:buFont typeface="Arial" panose="020B0604020202020204" pitchFamily="34" charset="0"/>
              <a:buChar char="•"/>
            </a:pPr>
            <a:r>
              <a:rPr lang="en-GB" b="0" i="0" dirty="0">
                <a:solidFill>
                  <a:srgbClr val="333333"/>
                </a:solidFill>
                <a:effectLst/>
                <a:latin typeface="Neue Helvetica"/>
              </a:rPr>
              <a:t>In my research I have also focussed a lot on experimental methods for ‘affective capture’, collaborated with psychiatrists, neuroscience, behavioural medicine, health psychologists, happy cities organisations on addressing urban wellbeing inequalities</a:t>
            </a:r>
          </a:p>
          <a:p>
            <a:pPr marL="171450" indent="-171450">
              <a:buFont typeface="Arial" panose="020B0604020202020204" pitchFamily="34" charset="0"/>
              <a:buChar char="•"/>
            </a:pPr>
            <a:r>
              <a:rPr lang="en-GB" b="0" i="0" dirty="0">
                <a:solidFill>
                  <a:srgbClr val="333333"/>
                </a:solidFill>
                <a:effectLst/>
                <a:latin typeface="Neue Helvetica"/>
              </a:rPr>
              <a:t>But I am concerned about how some of this research is now used as ‘expertise and evidence’ about urban wellbeing – for me how to research this remains an open question and ongoing dialogue. At the heart of which are communities and policies to address inequalities.</a:t>
            </a:r>
          </a:p>
          <a:p>
            <a:pPr marL="171450" indent="-171450">
              <a:buFont typeface="Arial" panose="020B0604020202020204" pitchFamily="34" charset="0"/>
              <a:buChar char="•"/>
            </a:pPr>
            <a:endParaRPr lang="en-GB" b="0" i="0" dirty="0">
              <a:solidFill>
                <a:srgbClr val="333333"/>
              </a:solidFill>
              <a:effectLst/>
              <a:latin typeface="Neue Helvetica"/>
            </a:endParaRPr>
          </a:p>
          <a:p>
            <a:pPr marL="171450" indent="-171450">
              <a:buFont typeface="Arial" panose="020B0604020202020204" pitchFamily="34" charset="0"/>
              <a:buChar char="•"/>
            </a:pPr>
            <a:r>
              <a:rPr lang="en-GB" b="0" i="0" dirty="0">
                <a:solidFill>
                  <a:srgbClr val="333333"/>
                </a:solidFill>
                <a:effectLst/>
                <a:latin typeface="Neue Helvetica"/>
              </a:rPr>
              <a:t>Some of this concern is about the use of the term ‘urban’ – this is the focus of my talk today</a:t>
            </a:r>
          </a:p>
          <a:p>
            <a:endParaRPr lang="en-GB" b="0" i="0" dirty="0">
              <a:solidFill>
                <a:srgbClr val="333333"/>
              </a:solidFill>
              <a:effectLst/>
              <a:latin typeface="Neue Helvetica"/>
            </a:endParaRPr>
          </a:p>
          <a:p>
            <a:r>
              <a:rPr lang="en-GB" b="0" i="0" dirty="0">
                <a:solidFill>
                  <a:srgbClr val="333333"/>
                </a:solidFill>
                <a:effectLst/>
                <a:latin typeface="Neue Helvetica"/>
              </a:rPr>
              <a:t>In the search for sustainable and just transitions for urban environments, the ‘urban’ comes to signify a range of different things – a built environment, a scale of enquiry, a source for solutions to intractable global problems, a place for social change, a driver of environmental behaviour, a determinant of health and wellbeing, a site for technological prediction and management, a political forum for governance, a sense of dislocation from nature. </a:t>
            </a:r>
          </a:p>
          <a:p>
            <a:endParaRPr lang="en-GB" b="0" i="0" dirty="0">
              <a:solidFill>
                <a:srgbClr val="333333"/>
              </a:solidFill>
              <a:effectLst/>
              <a:latin typeface="Neue Helvetica"/>
            </a:endParaRPr>
          </a:p>
          <a:p>
            <a:r>
              <a:rPr lang="en-GB" b="1" i="0" dirty="0">
                <a:solidFill>
                  <a:srgbClr val="333333"/>
                </a:solidFill>
                <a:effectLst/>
                <a:latin typeface="Neue Helvetica"/>
              </a:rPr>
              <a:t>What is at stake in approaching the urban as a form, a space, a culture or a polity, and how can these different ‘urbans’ shape community wellbeing? </a:t>
            </a:r>
          </a:p>
          <a:p>
            <a:endParaRPr lang="en-GB" b="0" i="0" dirty="0">
              <a:solidFill>
                <a:srgbClr val="333333"/>
              </a:solidFill>
              <a:effectLst/>
              <a:latin typeface="Neue Helvetica"/>
            </a:endParaRPr>
          </a:p>
          <a:p>
            <a:r>
              <a:rPr lang="en-GB" b="0" i="0" dirty="0">
                <a:solidFill>
                  <a:srgbClr val="333333"/>
                </a:solidFill>
                <a:effectLst/>
                <a:latin typeface="Neue Helvetica"/>
              </a:rPr>
              <a:t>Drawing on the research activities of the Centre for Urban Wellbeing at the University of Birmingham, UK, this talk will explore the links between how the urban is conceptualised, experienced and governed in order to demonstrate the value of community engaged research on sustainable and inclusive wellbeing.</a:t>
            </a:r>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3</a:t>
            </a:fld>
            <a:endParaRPr lang="en-US"/>
          </a:p>
        </p:txBody>
      </p:sp>
    </p:spTree>
    <p:extLst>
      <p:ext uri="{BB962C8B-B14F-4D97-AF65-F5344CB8AC3E}">
        <p14:creationId xmlns:p14="http://schemas.microsoft.com/office/powerpoint/2010/main" val="1458553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lot of community research going on. It’s methods and skills are often not highly valued across the academy and in specific disciplines</a:t>
            </a:r>
          </a:p>
          <a:p>
            <a:endParaRPr lang="en-GB" dirty="0"/>
          </a:p>
          <a:p>
            <a:r>
              <a:rPr lang="en-GB" dirty="0"/>
              <a:t>We need to know more about ….</a:t>
            </a:r>
          </a:p>
          <a:p>
            <a:endParaRPr lang="en-GB" dirty="0"/>
          </a:p>
          <a:p>
            <a:r>
              <a:rPr lang="en-GB" dirty="0"/>
              <a:t>From Brush et al (community health, nursing, Detroit): </a:t>
            </a:r>
            <a:r>
              <a:rPr lang="en-GB" b="1" dirty="0"/>
              <a:t>what success looks like</a:t>
            </a:r>
          </a:p>
          <a:p>
            <a:endParaRPr lang="en-GB" dirty="0"/>
          </a:p>
          <a:p>
            <a:pPr marL="171450" indent="-171450">
              <a:buFont typeface="Arial" panose="020B0604020202020204" pitchFamily="34" charset="0"/>
              <a:buChar char="•"/>
            </a:pPr>
            <a:r>
              <a:rPr lang="en-GB" dirty="0"/>
              <a:t>Expanded relationships of mutual trust, knowledge retention and transfer/influence beyond the partnership </a:t>
            </a:r>
          </a:p>
          <a:p>
            <a:pPr marL="171450" indent="-171450">
              <a:buFont typeface="Arial" panose="020B0604020202020204" pitchFamily="34" charset="0"/>
              <a:buChar char="•"/>
            </a:pPr>
            <a:r>
              <a:rPr lang="en-GB" dirty="0"/>
              <a:t>Achievement of outcomes/accomplished what aimed to do</a:t>
            </a:r>
          </a:p>
          <a:p>
            <a:pPr marL="171450" indent="-171450">
              <a:buFont typeface="Arial" panose="020B0604020202020204" pitchFamily="34" charset="0"/>
              <a:buChar char="•"/>
            </a:pPr>
            <a:r>
              <a:rPr lang="en-GB" dirty="0"/>
              <a:t>Fair allocation of resources</a:t>
            </a:r>
          </a:p>
          <a:p>
            <a:pPr marL="171450" indent="-171450">
              <a:buFont typeface="Arial" panose="020B0604020202020204" pitchFamily="34" charset="0"/>
              <a:buChar char="•"/>
            </a:pPr>
            <a:r>
              <a:rPr lang="en-GB" dirty="0"/>
              <a:t>Personal enrichment </a:t>
            </a:r>
          </a:p>
          <a:p>
            <a:pPr marL="171450" indent="-171450">
              <a:buFont typeface="Arial" panose="020B0604020202020204" pitchFamily="34" charset="0"/>
              <a:buChar char="•"/>
            </a:pPr>
            <a:r>
              <a:rPr lang="en-GB" dirty="0"/>
              <a:t>Long-term commitment to the partnership </a:t>
            </a:r>
          </a:p>
          <a:p>
            <a:pPr marL="171450" indent="-171450">
              <a:buFont typeface="Arial" panose="020B0604020202020204" pitchFamily="34" charset="0"/>
              <a:buChar char="•"/>
            </a:pPr>
            <a:r>
              <a:rPr lang="en-GB" dirty="0"/>
              <a:t>Intangibles associated with partnership over and above outcomes (such as, genuine friendship, good will, high level collaboration, acceptance)</a:t>
            </a:r>
          </a:p>
          <a:p>
            <a:pPr marL="171450" indent="-171450">
              <a:buFont typeface="Arial" panose="020B0604020202020204" pitchFamily="34" charset="0"/>
              <a:buChar char="•"/>
            </a:pPr>
            <a:r>
              <a:rPr lang="en-GB" dirty="0"/>
              <a:t>Good governance mechanisms for dealing with conflict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Can also add:</a:t>
            </a:r>
          </a:p>
          <a:p>
            <a:pPr marL="171450" indent="-171450">
              <a:buFont typeface="Arial" panose="020B0604020202020204" pitchFamily="34" charset="0"/>
              <a:buChar char="•"/>
            </a:pPr>
            <a:r>
              <a:rPr lang="en-GB" dirty="0"/>
              <a:t>Increases capacity and skills of community partners</a:t>
            </a:r>
          </a:p>
          <a:p>
            <a:pPr marL="171450" indent="-171450">
              <a:buFont typeface="Arial" panose="020B0604020202020204" pitchFamily="34" charset="0"/>
              <a:buChar char="•"/>
            </a:pPr>
            <a:r>
              <a:rPr lang="en-GB" dirty="0"/>
              <a:t>Generates knowledge and action to influence policy, urban wellbeing outcomes and inequalities</a:t>
            </a:r>
          </a:p>
        </p:txBody>
      </p:sp>
      <p:sp>
        <p:nvSpPr>
          <p:cNvPr id="4" name="Slide Number Placeholder 3"/>
          <p:cNvSpPr>
            <a:spLocks noGrp="1"/>
          </p:cNvSpPr>
          <p:nvPr>
            <p:ph type="sldNum" sz="quarter" idx="5"/>
          </p:nvPr>
        </p:nvSpPr>
        <p:spPr/>
        <p:txBody>
          <a:bodyPr/>
          <a:lstStyle/>
          <a:p>
            <a:fld id="{D2E40130-39DA-D041-9B13-2601E68E57F1}" type="slidenum">
              <a:rPr lang="en-US" smtClean="0"/>
              <a:t>24</a:t>
            </a:fld>
            <a:endParaRPr lang="en-US"/>
          </a:p>
        </p:txBody>
      </p:sp>
    </p:spTree>
    <p:extLst>
      <p:ext uri="{BB962C8B-B14F-4D97-AF65-F5344CB8AC3E}">
        <p14:creationId xmlns:p14="http://schemas.microsoft.com/office/powerpoint/2010/main" val="144055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3572"/>
                </a:solidFill>
                <a:effectLst/>
                <a:latin typeface="Verdana" panose="020B0604030504040204" pitchFamily="34" charset="0"/>
                <a:ea typeface="Calibri" panose="020F0502020204030204" pitchFamily="34" charset="0"/>
                <a:cs typeface="Calibri" panose="020F0502020204030204" pitchFamily="34" charset="0"/>
              </a:rPr>
              <a:t>First I want to say a bit about our research centre at University of Birmingham to give a picture of the range of interdisciplinary research that we do, and at the end invite you to get involved in some of our international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3572"/>
              </a:solidFill>
              <a:effectLst/>
              <a:latin typeface="Verdana" panose="020B060403050404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3572"/>
                </a:solidFill>
                <a:effectLst/>
                <a:latin typeface="Verdana" panose="020B0604030504040204" pitchFamily="34" charset="0"/>
                <a:ea typeface="Calibri" panose="020F0502020204030204" pitchFamily="34" charset="0"/>
                <a:cs typeface="Calibri" panose="020F0502020204030204" pitchFamily="34" charset="0"/>
              </a:rPr>
              <a:t>Wellbeing has become a central goal for government policy, and research and evidence on the drivers of wellbeing plays a key role in informing policy strategy and decision-making.  The 2022 Levelling up white paper includes a mission to improve wellbeing and reduce wellbeing inequalities across all areas of the UK. This is an important time to be gathering together urban wellbeing researchers, policymakers and change-makers to build capacity in investigating, assessing and activating place-based initiatives.</a:t>
            </a: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4</a:t>
            </a:fld>
            <a:endParaRPr lang="en-US"/>
          </a:p>
        </p:txBody>
      </p:sp>
    </p:spTree>
    <p:extLst>
      <p:ext uri="{BB962C8B-B14F-4D97-AF65-F5344CB8AC3E}">
        <p14:creationId xmlns:p14="http://schemas.microsoft.com/office/powerpoint/2010/main" val="7676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mj-lt"/>
              </a:rPr>
              <a:t>Act as a long-term steward of relationships between research and practice on the topic of urban wellbeing</a:t>
            </a:r>
            <a:endParaRPr lang="en-GB" dirty="0">
              <a:latin typeface="+mj-lt"/>
            </a:endParaRP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5</a:t>
            </a:fld>
            <a:endParaRPr lang="en-US"/>
          </a:p>
        </p:txBody>
      </p:sp>
    </p:spTree>
    <p:extLst>
      <p:ext uri="{BB962C8B-B14F-4D97-AF65-F5344CB8AC3E}">
        <p14:creationId xmlns:p14="http://schemas.microsoft.com/office/powerpoint/2010/main" val="158647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Imagining Wellbeing</a:t>
            </a:r>
            <a:r>
              <a:rPr lang="en-US"/>
              <a:t>- envisioning the experience of wellbeing and the systemic factors that either inhibit or facilitate it; how creative narratives can help us rethink wellbeing.</a:t>
            </a:r>
          </a:p>
          <a:p>
            <a:endParaRPr lang="en-US" dirty="0"/>
          </a:p>
          <a:p>
            <a:r>
              <a:rPr lang="en-US"/>
              <a:t>Wellbeing Economies - understanding and addressing subjective wellbeing inequalities in relation to absolute and relative income and demographic differences</a:t>
            </a:r>
          </a:p>
          <a:p>
            <a:endParaRPr lang="en-US" dirty="0"/>
          </a:p>
          <a:p>
            <a:r>
              <a:rPr lang="en-US"/>
              <a:t>Recovery and Renewal - ways in which wellbeing takes shape in diverse places and spaces and how the notion of community is </a:t>
            </a:r>
            <a:r>
              <a:rPr lang="en-US" dirty="0" err="1"/>
              <a:t>mobilised</a:t>
            </a:r>
            <a:r>
              <a:rPr lang="en-US" dirty="0"/>
              <a:t> in policy, practice and decision making</a:t>
            </a:r>
          </a:p>
          <a:p>
            <a:endParaRPr lang="en-US" dirty="0"/>
          </a:p>
          <a:p>
            <a:r>
              <a:rPr lang="en-US"/>
              <a:t>Community Health – research which brings together social, psychological, medical, lifestyle and environmental dimensions to understand disease prevalence, and the living conditions which enable people to thrive- health promotion, preventative action, protection and interventions</a:t>
            </a:r>
          </a:p>
          <a:p>
            <a:endParaRPr lang="en-US" dirty="0"/>
          </a:p>
          <a:p>
            <a:r>
              <a:rPr lang="en-US"/>
              <a:t>Sustainable Cities – focus on relationship between built form, urban design and the opportunities afforded those who live and work in cities, to promote resilience and sustainability in health, wellbeing, employment, education</a:t>
            </a:r>
          </a:p>
          <a:p>
            <a:endParaRPr lang="en-US" dirty="0">
              <a:cs typeface="Calibri"/>
            </a:endParaRPr>
          </a:p>
        </p:txBody>
      </p:sp>
      <p:sp>
        <p:nvSpPr>
          <p:cNvPr id="4" name="Slide Number Placeholder 3"/>
          <p:cNvSpPr>
            <a:spLocks noGrp="1"/>
          </p:cNvSpPr>
          <p:nvPr>
            <p:ph type="sldNum" sz="quarter" idx="5"/>
          </p:nvPr>
        </p:nvSpPr>
        <p:spPr/>
        <p:txBody>
          <a:bodyPr/>
          <a:lstStyle/>
          <a:p>
            <a:fld id="{D2E40130-39DA-D041-9B13-2601E68E57F1}" type="slidenum">
              <a:rPr lang="en-US" smtClean="0"/>
              <a:t>6</a:t>
            </a:fld>
            <a:endParaRPr lang="en-US"/>
          </a:p>
        </p:txBody>
      </p:sp>
    </p:spTree>
    <p:extLst>
      <p:ext uri="{BB962C8B-B14F-4D97-AF65-F5344CB8AC3E}">
        <p14:creationId xmlns:p14="http://schemas.microsoft.com/office/powerpoint/2010/main" val="38314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479E30-6DFA-46EC-B486-F96074CD86FE}" type="slidenum">
              <a:rPr lang="en-GB" smtClean="0"/>
              <a:t>10</a:t>
            </a:fld>
            <a:endParaRPr lang="en-GB"/>
          </a:p>
        </p:txBody>
      </p:sp>
    </p:spTree>
    <p:extLst>
      <p:ext uri="{BB962C8B-B14F-4D97-AF65-F5344CB8AC3E}">
        <p14:creationId xmlns:p14="http://schemas.microsoft.com/office/powerpoint/2010/main" val="284596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11</a:t>
            </a:fld>
            <a:endParaRPr lang="en-US"/>
          </a:p>
        </p:txBody>
      </p:sp>
    </p:spTree>
    <p:extLst>
      <p:ext uri="{BB962C8B-B14F-4D97-AF65-F5344CB8AC3E}">
        <p14:creationId xmlns:p14="http://schemas.microsoft.com/office/powerpoint/2010/main" val="62169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urban is often in urban wellbeing research treated as a ‘container’ for human activity, not as an active agent or social condition of possibility. </a:t>
            </a: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12</a:t>
            </a:fld>
            <a:endParaRPr lang="en-US"/>
          </a:p>
        </p:txBody>
      </p:sp>
    </p:spTree>
    <p:extLst>
      <p:ext uri="{BB962C8B-B14F-4D97-AF65-F5344CB8AC3E}">
        <p14:creationId xmlns:p14="http://schemas.microsoft.com/office/powerpoint/2010/main" val="359177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Critical </a:t>
            </a:r>
            <a:r>
              <a:rPr lang="en-GB" dirty="0" err="1"/>
              <a:t>neurogeog</a:t>
            </a:r>
            <a:endParaRPr lang="en-GB" dirty="0"/>
          </a:p>
          <a:p>
            <a:endParaRPr lang="en-GB" dirty="0"/>
          </a:p>
          <a:p>
            <a:pPr lvl="1"/>
            <a:r>
              <a:rPr lang="en-GB" dirty="0">
                <a:solidFill>
                  <a:srgbClr val="0070C0"/>
                </a:solidFill>
              </a:rPr>
              <a:t>“an interdisciplinary project to engage critically with geography’s ‘neural turn’, to enrich the spatial grammars used in cognitive and affective neurosciences and to question assumptions made about (political) agency and the production of neural subjects; relational account of space”</a:t>
            </a:r>
          </a:p>
          <a:p>
            <a:pPr lvl="1"/>
            <a:r>
              <a:rPr lang="en-GB" dirty="0"/>
              <a:t>Focus topics: ‘urban stress’, ‘urban precarity’, digital emotion  sensing, data-driven urban digital phenotyping for MH</a:t>
            </a:r>
          </a:p>
          <a:p>
            <a:endParaRPr lang="en-GB" dirty="0"/>
          </a:p>
        </p:txBody>
      </p:sp>
      <p:sp>
        <p:nvSpPr>
          <p:cNvPr id="4" name="Slide Number Placeholder 3"/>
          <p:cNvSpPr>
            <a:spLocks noGrp="1"/>
          </p:cNvSpPr>
          <p:nvPr>
            <p:ph type="sldNum" sz="quarter" idx="5"/>
          </p:nvPr>
        </p:nvSpPr>
        <p:spPr/>
        <p:txBody>
          <a:bodyPr/>
          <a:lstStyle/>
          <a:p>
            <a:fld id="{D2E40130-39DA-D041-9B13-2601E68E57F1}" type="slidenum">
              <a:rPr lang="en-US" smtClean="0"/>
              <a:t>13</a:t>
            </a:fld>
            <a:endParaRPr lang="en-US"/>
          </a:p>
        </p:txBody>
      </p:sp>
    </p:spTree>
    <p:extLst>
      <p:ext uri="{BB962C8B-B14F-4D97-AF65-F5344CB8AC3E}">
        <p14:creationId xmlns:p14="http://schemas.microsoft.com/office/powerpoint/2010/main" val="1428542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28DABFE1-18C1-1B49-8DBD-B4F22DEB3B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BFB901-B4B3-B945-8519-5B1534968943}"/>
              </a:ext>
            </a:extLst>
          </p:cNvPr>
          <p:cNvSpPr>
            <a:spLocks noGrp="1"/>
          </p:cNvSpPr>
          <p:nvPr>
            <p:ph type="ctrTitle" hasCustomPrompt="1"/>
          </p:nvPr>
        </p:nvSpPr>
        <p:spPr>
          <a:xfrm>
            <a:off x="372234" y="1979543"/>
            <a:ext cx="6495206" cy="1655762"/>
          </a:xfrm>
        </p:spPr>
        <p:txBody>
          <a:bodyPr anchor="b">
            <a:normAutofit/>
          </a:bodyPr>
          <a:lstStyle>
            <a:lvl1pPr algn="l">
              <a:defRPr sz="4800" b="1" i="0" baseline="0">
                <a:solidFill>
                  <a:srgbClr val="00A1BE"/>
                </a:solidFill>
                <a:latin typeface="Arial" panose="020B0604020202020204" pitchFamily="34" charset="0"/>
              </a:defRPr>
            </a:lvl1pPr>
          </a:lstStyle>
          <a:p>
            <a:r>
              <a:rPr lang="en-GB" dirty="0"/>
              <a:t>Sustainable, Liveable and Resilient Cities</a:t>
            </a:r>
            <a:endParaRPr lang="en-US" dirty="0"/>
          </a:p>
        </p:txBody>
      </p:sp>
      <p:sp>
        <p:nvSpPr>
          <p:cNvPr id="3" name="Subtitle 2">
            <a:extLst>
              <a:ext uri="{FF2B5EF4-FFF2-40B4-BE49-F238E27FC236}">
                <a16:creationId xmlns:a16="http://schemas.microsoft.com/office/drawing/2014/main" id="{EEF4DA87-BCBC-EC4D-954A-373895C987CF}"/>
              </a:ext>
            </a:extLst>
          </p:cNvPr>
          <p:cNvSpPr>
            <a:spLocks noGrp="1"/>
          </p:cNvSpPr>
          <p:nvPr>
            <p:ph type="subTitle" idx="1" hasCustomPrompt="1"/>
          </p:nvPr>
        </p:nvSpPr>
        <p:spPr>
          <a:xfrm>
            <a:off x="372234" y="3635305"/>
            <a:ext cx="4596276" cy="807222"/>
          </a:xfrm>
        </p:spPr>
        <p:txBody>
          <a:bodyPr/>
          <a:lstStyle>
            <a:lvl1pPr marL="0" indent="0" algn="l">
              <a:buNone/>
              <a:defRPr lang="en-GB" smtClean="0">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effectLst/>
                <a:latin typeface="Akzidenz-Grotesk BQ" pitchFamily="2" charset="0"/>
              </a:rPr>
              <a:t>How urban communities experience the built form</a:t>
            </a:r>
          </a:p>
        </p:txBody>
      </p:sp>
      <p:sp>
        <p:nvSpPr>
          <p:cNvPr id="11" name="Freeform 10">
            <a:extLst>
              <a:ext uri="{FF2B5EF4-FFF2-40B4-BE49-F238E27FC236}">
                <a16:creationId xmlns:a16="http://schemas.microsoft.com/office/drawing/2014/main" id="{CEA9056C-38A1-F44D-A1B7-5225D4D3C9D1}"/>
              </a:ext>
            </a:extLst>
          </p:cNvPr>
          <p:cNvSpPr>
            <a:spLocks noChangeAspect="1"/>
          </p:cNvSpPr>
          <p:nvPr userDrawn="1"/>
        </p:nvSpPr>
        <p:spPr>
          <a:xfrm>
            <a:off x="6867440" y="622442"/>
            <a:ext cx="5696794" cy="6537966"/>
          </a:xfrm>
          <a:custGeom>
            <a:avLst/>
            <a:gdLst>
              <a:gd name="connsiteX0" fmla="*/ 2737806 w 5475612"/>
              <a:gd name="connsiteY0" fmla="*/ 0 h 6284111"/>
              <a:gd name="connsiteX1" fmla="*/ 5461477 w 5475612"/>
              <a:gd name="connsiteY1" fmla="*/ 2457881 h 6284111"/>
              <a:gd name="connsiteX2" fmla="*/ 5472798 w 5475612"/>
              <a:gd name="connsiteY2" fmla="*/ 2682073 h 6284111"/>
              <a:gd name="connsiteX3" fmla="*/ 5475611 w 5475612"/>
              <a:gd name="connsiteY3" fmla="*/ 2682073 h 6284111"/>
              <a:gd name="connsiteX4" fmla="*/ 5475611 w 5475612"/>
              <a:gd name="connsiteY4" fmla="*/ 2737787 h 6284111"/>
              <a:gd name="connsiteX5" fmla="*/ 5475612 w 5475612"/>
              <a:gd name="connsiteY5" fmla="*/ 2737806 h 6284111"/>
              <a:gd name="connsiteX6" fmla="*/ 5475611 w 5475612"/>
              <a:gd name="connsiteY6" fmla="*/ 2737826 h 6284111"/>
              <a:gd name="connsiteX7" fmla="*/ 5475611 w 5475612"/>
              <a:gd name="connsiteY7" fmla="*/ 6284111 h 6284111"/>
              <a:gd name="connsiteX8" fmla="*/ 0 w 5475612"/>
              <a:gd name="connsiteY8" fmla="*/ 6284111 h 6284111"/>
              <a:gd name="connsiteX9" fmla="*/ 0 w 5475612"/>
              <a:gd name="connsiteY9" fmla="*/ 2737806 h 6284111"/>
              <a:gd name="connsiteX10" fmla="*/ 0 w 5475612"/>
              <a:gd name="connsiteY10" fmla="*/ 2682073 h 6284111"/>
              <a:gd name="connsiteX11" fmla="*/ 2815 w 5475612"/>
              <a:gd name="connsiteY11" fmla="*/ 2682073 h 6284111"/>
              <a:gd name="connsiteX12" fmla="*/ 14135 w 5475612"/>
              <a:gd name="connsiteY12" fmla="*/ 2457881 h 6284111"/>
              <a:gd name="connsiteX13" fmla="*/ 2737806 w 5475612"/>
              <a:gd name="connsiteY13" fmla="*/ 0 h 628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75612" h="6284111">
                <a:moveTo>
                  <a:pt x="2737806" y="0"/>
                </a:moveTo>
                <a:cubicBezTo>
                  <a:pt x="4155352" y="0"/>
                  <a:pt x="5321274" y="1077326"/>
                  <a:pt x="5461477" y="2457881"/>
                </a:cubicBezTo>
                <a:lnTo>
                  <a:pt x="5472798" y="2682073"/>
                </a:lnTo>
                <a:lnTo>
                  <a:pt x="5475611" y="2682073"/>
                </a:lnTo>
                <a:lnTo>
                  <a:pt x="5475611" y="2737787"/>
                </a:lnTo>
                <a:lnTo>
                  <a:pt x="5475612" y="2737806"/>
                </a:lnTo>
                <a:lnTo>
                  <a:pt x="5475611" y="2737826"/>
                </a:lnTo>
                <a:lnTo>
                  <a:pt x="5475611" y="6284111"/>
                </a:lnTo>
                <a:lnTo>
                  <a:pt x="0" y="6284111"/>
                </a:lnTo>
                <a:lnTo>
                  <a:pt x="0" y="2737806"/>
                </a:lnTo>
                <a:lnTo>
                  <a:pt x="0" y="2682073"/>
                </a:lnTo>
                <a:lnTo>
                  <a:pt x="2815" y="2682073"/>
                </a:lnTo>
                <a:lnTo>
                  <a:pt x="14135" y="2457881"/>
                </a:lnTo>
                <a:cubicBezTo>
                  <a:pt x="154338" y="1077326"/>
                  <a:pt x="1320260" y="0"/>
                  <a:pt x="2737806" y="0"/>
                </a:cubicBezTo>
                <a:close/>
              </a:path>
            </a:pathLst>
          </a:custGeom>
          <a:blipFill>
            <a:blip r:embed="rId3"/>
            <a:stretch>
              <a:fillRect l="-1940" t="-1535" r="-1940" b="-15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Subtitle 2">
            <a:extLst>
              <a:ext uri="{FF2B5EF4-FFF2-40B4-BE49-F238E27FC236}">
                <a16:creationId xmlns:a16="http://schemas.microsoft.com/office/drawing/2014/main" id="{6C892D28-9946-2D49-91D4-A7B5EBCF6B47}"/>
              </a:ext>
            </a:extLst>
          </p:cNvPr>
          <p:cNvSpPr txBox="1">
            <a:spLocks/>
          </p:cNvSpPr>
          <p:nvPr userDrawn="1"/>
        </p:nvSpPr>
        <p:spPr>
          <a:xfrm>
            <a:off x="372234" y="5694678"/>
            <a:ext cx="4596276" cy="8072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GB" sz="2400" kern="1200" smtClean="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i="0" kern="1200" baseline="0" dirty="0">
                <a:solidFill>
                  <a:srgbClr val="75B843"/>
                </a:solidFill>
                <a:effectLst/>
                <a:latin typeface="+mj-lt"/>
                <a:ea typeface="+mn-ea"/>
                <a:cs typeface="+mn-cs"/>
              </a:rPr>
              <a:t>Dr Joanne Leach</a:t>
            </a:r>
          </a:p>
          <a:p>
            <a:r>
              <a:rPr lang="en-GB" sz="1800" kern="1200" baseline="0" dirty="0">
                <a:solidFill>
                  <a:srgbClr val="75B843"/>
                </a:solidFill>
                <a:effectLst/>
                <a:latin typeface="+mj-lt"/>
                <a:ea typeface="+mn-ea"/>
                <a:cs typeface="+mn-cs"/>
              </a:rPr>
              <a:t>5th August 2021</a:t>
            </a:r>
          </a:p>
        </p:txBody>
      </p:sp>
    </p:spTree>
    <p:extLst>
      <p:ext uri="{BB962C8B-B14F-4D97-AF65-F5344CB8AC3E}">
        <p14:creationId xmlns:p14="http://schemas.microsoft.com/office/powerpoint/2010/main" val="309373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E1109-0993-B47D-3766-1173EB8C07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C9B004B-AF93-7649-65C2-7973A248F88C}"/>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4" name="Footer Placeholder 3">
            <a:extLst>
              <a:ext uri="{FF2B5EF4-FFF2-40B4-BE49-F238E27FC236}">
                <a16:creationId xmlns:a16="http://schemas.microsoft.com/office/drawing/2014/main" id="{36CC984C-F9CB-0715-6519-C2121238D9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60ADA4-17B4-F0CC-2C74-2CDC3724F3DA}"/>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343284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85358-CF0F-173D-4E35-14893B8B227C}"/>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3" name="Footer Placeholder 2">
            <a:extLst>
              <a:ext uri="{FF2B5EF4-FFF2-40B4-BE49-F238E27FC236}">
                <a16:creationId xmlns:a16="http://schemas.microsoft.com/office/drawing/2014/main" id="{9F6FCC58-AAA4-FCFF-0422-F4DCAF89B8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54B76C-7A62-F7F5-659B-0B3B9249602F}"/>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227579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4B1A-C2CC-BCC7-ED13-3A1C03704A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9208BC-03AE-67C7-4B3A-20872CAC0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1AB2B-2727-16E4-8256-3720AA765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E3C3B-AC20-32B0-14CD-95FBF9B82D30}"/>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6" name="Footer Placeholder 5">
            <a:extLst>
              <a:ext uri="{FF2B5EF4-FFF2-40B4-BE49-F238E27FC236}">
                <a16:creationId xmlns:a16="http://schemas.microsoft.com/office/drawing/2014/main" id="{16F5505A-F04D-DA80-EBB8-76756B932A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9FBE71-D292-0FDC-D81F-E872E3E7F2C0}"/>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104992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29A4-085B-BBDE-F227-0CD1C9B01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6A176A-82A7-0866-53DC-6F73FE3F5C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03856B-3D9A-D757-4966-C62848606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4653E-39FF-8BB6-2782-FDD85392B257}"/>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6" name="Footer Placeholder 5">
            <a:extLst>
              <a:ext uri="{FF2B5EF4-FFF2-40B4-BE49-F238E27FC236}">
                <a16:creationId xmlns:a16="http://schemas.microsoft.com/office/drawing/2014/main" id="{D563BF48-8600-95DE-69DA-8B3E32E38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1EF715-652C-3E43-56D0-1C2FEB242D55}"/>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126857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AEF0-7E94-0735-29C2-7C7AC8ABE6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5751DC-1EE6-CE30-2762-F47BA8E868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3F451-EA31-B37E-DD92-49BFE6101D3A}"/>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5" name="Footer Placeholder 4">
            <a:extLst>
              <a:ext uri="{FF2B5EF4-FFF2-40B4-BE49-F238E27FC236}">
                <a16:creationId xmlns:a16="http://schemas.microsoft.com/office/drawing/2014/main" id="{4006E6C8-4881-57BC-7DCA-268B330D2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194585-4AEA-DD45-3C5E-51EE7A3E1322}"/>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134032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C324F-6680-1EE3-60C1-4503A1417D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B10AAA-5C8F-0EF3-E51E-DEC5EEE0E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10E540-8D98-4EA1-3896-4F4CD761CBF7}"/>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5" name="Footer Placeholder 4">
            <a:extLst>
              <a:ext uri="{FF2B5EF4-FFF2-40B4-BE49-F238E27FC236}">
                <a16:creationId xmlns:a16="http://schemas.microsoft.com/office/drawing/2014/main" id="{24A12BBA-D599-EA32-D6EE-2B343D6366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1BCD37-4423-5602-1E15-6B26C72DAE3B}"/>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43873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34E89-23BF-9842-9C1A-CD8E49DBB3DB}"/>
              </a:ext>
            </a:extLst>
          </p:cNvPr>
          <p:cNvSpPr>
            <a:spLocks noGrp="1"/>
          </p:cNvSpPr>
          <p:nvPr>
            <p:ph type="title" hasCustomPrompt="1"/>
          </p:nvPr>
        </p:nvSpPr>
        <p:spPr>
          <a:xfrm>
            <a:off x="498334" y="365125"/>
            <a:ext cx="10515600" cy="1325563"/>
          </a:xfrm>
        </p:spPr>
        <p:txBody>
          <a:bodyPr>
            <a:normAutofit/>
          </a:bodyPr>
          <a:lstStyle>
            <a:lvl1pPr>
              <a:defRPr sz="3600" b="1" baseline="0">
                <a:solidFill>
                  <a:srgbClr val="00A1BE"/>
                </a:solidFill>
                <a:latin typeface="+mj-lt"/>
              </a:defRPr>
            </a:lvl1pPr>
          </a:lstStyle>
          <a:p>
            <a:r>
              <a:rPr lang="en-GB" dirty="0"/>
              <a:t>Sustainable, Liveable and Resilient Cities</a:t>
            </a:r>
            <a:endParaRPr lang="en-US" dirty="0"/>
          </a:p>
        </p:txBody>
      </p:sp>
      <p:sp>
        <p:nvSpPr>
          <p:cNvPr id="3" name="Content Placeholder 2">
            <a:extLst>
              <a:ext uri="{FF2B5EF4-FFF2-40B4-BE49-F238E27FC236}">
                <a16:creationId xmlns:a16="http://schemas.microsoft.com/office/drawing/2014/main" id="{5D675349-92A9-D04D-99B4-508DF4D34653}"/>
              </a:ext>
            </a:extLst>
          </p:cNvPr>
          <p:cNvSpPr>
            <a:spLocks noGrp="1"/>
          </p:cNvSpPr>
          <p:nvPr>
            <p:ph idx="1"/>
          </p:nvPr>
        </p:nvSpPr>
        <p:spPr>
          <a:xfrm>
            <a:off x="498334" y="1825625"/>
            <a:ext cx="10515600" cy="4351338"/>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C84B0380-38F7-CB4D-AEE3-660470E061F6}"/>
              </a:ext>
            </a:extLst>
          </p:cNvPr>
          <p:cNvPicPr>
            <a:picLocks noChangeAspect="1"/>
          </p:cNvPicPr>
          <p:nvPr userDrawn="1"/>
        </p:nvPicPr>
        <p:blipFill>
          <a:blip r:embed="rId2"/>
          <a:stretch>
            <a:fillRect/>
          </a:stretch>
        </p:blipFill>
        <p:spPr>
          <a:xfrm>
            <a:off x="0" y="5581650"/>
            <a:ext cx="12192000" cy="1276350"/>
          </a:xfrm>
          <a:prstGeom prst="rect">
            <a:avLst/>
          </a:prstGeom>
        </p:spPr>
      </p:pic>
    </p:spTree>
    <p:extLst>
      <p:ext uri="{BB962C8B-B14F-4D97-AF65-F5344CB8AC3E}">
        <p14:creationId xmlns:p14="http://schemas.microsoft.com/office/powerpoint/2010/main" val="300185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A picture containing sky, outdoor, sunset, day&#10;&#10;Description automatically generated">
            <a:extLst>
              <a:ext uri="{FF2B5EF4-FFF2-40B4-BE49-F238E27FC236}">
                <a16:creationId xmlns:a16="http://schemas.microsoft.com/office/drawing/2014/main" id="{ECBD9B8F-0980-4C4A-85CE-3E6358782CF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FC15F66-5C89-8147-92DA-EF9E09620E65}"/>
              </a:ext>
            </a:extLst>
          </p:cNvPr>
          <p:cNvPicPr>
            <a:picLocks noChangeAspect="1"/>
          </p:cNvPicPr>
          <p:nvPr userDrawn="1"/>
        </p:nvPicPr>
        <p:blipFill>
          <a:blip r:embed="rId3"/>
          <a:stretch>
            <a:fillRect/>
          </a:stretch>
        </p:blipFill>
        <p:spPr>
          <a:xfrm>
            <a:off x="0" y="5581650"/>
            <a:ext cx="12192000" cy="1276350"/>
          </a:xfrm>
          <a:prstGeom prst="rect">
            <a:avLst/>
          </a:prstGeom>
        </p:spPr>
      </p:pic>
    </p:spTree>
    <p:extLst>
      <p:ext uri="{BB962C8B-B14F-4D97-AF65-F5344CB8AC3E}">
        <p14:creationId xmlns:p14="http://schemas.microsoft.com/office/powerpoint/2010/main" val="418619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6C07-29C6-3B4D-A23C-E6A6703DC7D8}"/>
              </a:ext>
            </a:extLst>
          </p:cNvPr>
          <p:cNvSpPr>
            <a:spLocks noGrp="1"/>
          </p:cNvSpPr>
          <p:nvPr>
            <p:ph type="title" hasCustomPrompt="1"/>
          </p:nvPr>
        </p:nvSpPr>
        <p:spPr>
          <a:xfrm>
            <a:off x="499922" y="457200"/>
            <a:ext cx="4395759" cy="1600200"/>
          </a:xfrm>
        </p:spPr>
        <p:txBody>
          <a:bodyPr anchor="b">
            <a:normAutofit/>
          </a:bodyPr>
          <a:lstStyle>
            <a:lvl1pPr>
              <a:defRPr sz="3600" b="1">
                <a:solidFill>
                  <a:srgbClr val="00A1BE"/>
                </a:solidFill>
                <a:latin typeface="+mj-lt"/>
              </a:defRPr>
            </a:lvl1pPr>
          </a:lstStyle>
          <a:p>
            <a:r>
              <a:rPr lang="en-GB" dirty="0"/>
              <a:t>Sustainable, Liveable and Resilient Cities</a:t>
            </a:r>
            <a:endParaRPr lang="en-US" dirty="0"/>
          </a:p>
        </p:txBody>
      </p:sp>
      <p:sp>
        <p:nvSpPr>
          <p:cNvPr id="4" name="Text Placeholder 3">
            <a:extLst>
              <a:ext uri="{FF2B5EF4-FFF2-40B4-BE49-F238E27FC236}">
                <a16:creationId xmlns:a16="http://schemas.microsoft.com/office/drawing/2014/main" id="{4BED0540-94FB-D947-8B44-ADACDBBB5927}"/>
              </a:ext>
            </a:extLst>
          </p:cNvPr>
          <p:cNvSpPr>
            <a:spLocks noGrp="1"/>
          </p:cNvSpPr>
          <p:nvPr>
            <p:ph type="body" sz="half" idx="2"/>
          </p:nvPr>
        </p:nvSpPr>
        <p:spPr>
          <a:xfrm>
            <a:off x="499922" y="2057400"/>
            <a:ext cx="4395759" cy="3811588"/>
          </a:xfrm>
        </p:spPr>
        <p:txBody>
          <a:bodyPr>
            <a:normAutofit/>
          </a:bodyPr>
          <a:lstStyle>
            <a:lvl1pPr marL="0" indent="0">
              <a:buNone/>
              <a:defRPr sz="18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8" name="Picture 7">
            <a:extLst>
              <a:ext uri="{FF2B5EF4-FFF2-40B4-BE49-F238E27FC236}">
                <a16:creationId xmlns:a16="http://schemas.microsoft.com/office/drawing/2014/main" id="{1A9FEC0C-D4C0-FF4F-B62B-E96645D47F4E}"/>
              </a:ext>
            </a:extLst>
          </p:cNvPr>
          <p:cNvPicPr>
            <a:picLocks noChangeAspect="1"/>
          </p:cNvPicPr>
          <p:nvPr userDrawn="1"/>
        </p:nvPicPr>
        <p:blipFill>
          <a:blip r:embed="rId2"/>
          <a:stretch>
            <a:fillRect/>
          </a:stretch>
        </p:blipFill>
        <p:spPr>
          <a:xfrm>
            <a:off x="0" y="5581650"/>
            <a:ext cx="12192000" cy="1276350"/>
          </a:xfrm>
          <a:prstGeom prst="rect">
            <a:avLst/>
          </a:prstGeom>
        </p:spPr>
      </p:pic>
      <p:pic>
        <p:nvPicPr>
          <p:cNvPr id="10" name="Picture 9" descr="Chart, pie chart&#10;&#10;Description automatically generated">
            <a:extLst>
              <a:ext uri="{FF2B5EF4-FFF2-40B4-BE49-F238E27FC236}">
                <a16:creationId xmlns:a16="http://schemas.microsoft.com/office/drawing/2014/main" id="{9DCCBC4D-0069-3547-B64E-E57411DA0F9F}"/>
              </a:ext>
            </a:extLst>
          </p:cNvPr>
          <p:cNvPicPr>
            <a:picLocks noChangeAspect="1"/>
          </p:cNvPicPr>
          <p:nvPr userDrawn="1"/>
        </p:nvPicPr>
        <p:blipFill>
          <a:blip r:embed="rId3"/>
          <a:stretch>
            <a:fillRect/>
          </a:stretch>
        </p:blipFill>
        <p:spPr>
          <a:xfrm>
            <a:off x="6082970" y="869346"/>
            <a:ext cx="4997945" cy="5119308"/>
          </a:xfrm>
          <a:prstGeom prst="rect">
            <a:avLst/>
          </a:prstGeom>
        </p:spPr>
      </p:pic>
      <p:sp>
        <p:nvSpPr>
          <p:cNvPr id="11" name="Text Placeholder 3">
            <a:extLst>
              <a:ext uri="{FF2B5EF4-FFF2-40B4-BE49-F238E27FC236}">
                <a16:creationId xmlns:a16="http://schemas.microsoft.com/office/drawing/2014/main" id="{2C634080-18FE-9746-8DDD-684E7F1C6FB2}"/>
              </a:ext>
            </a:extLst>
          </p:cNvPr>
          <p:cNvSpPr>
            <a:spLocks noGrp="1"/>
          </p:cNvSpPr>
          <p:nvPr>
            <p:ph type="body" sz="half" idx="10" hasCustomPrompt="1"/>
          </p:nvPr>
        </p:nvSpPr>
        <p:spPr>
          <a:xfrm>
            <a:off x="6403401" y="3207018"/>
            <a:ext cx="2178541" cy="637247"/>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30% lorem ipsum</a:t>
            </a:r>
          </a:p>
        </p:txBody>
      </p:sp>
      <p:sp>
        <p:nvSpPr>
          <p:cNvPr id="12" name="Text Placeholder 3">
            <a:extLst>
              <a:ext uri="{FF2B5EF4-FFF2-40B4-BE49-F238E27FC236}">
                <a16:creationId xmlns:a16="http://schemas.microsoft.com/office/drawing/2014/main" id="{A812ABE2-C061-3F47-AB9C-48CE6CC9AB08}"/>
              </a:ext>
            </a:extLst>
          </p:cNvPr>
          <p:cNvSpPr>
            <a:spLocks noGrp="1"/>
          </p:cNvSpPr>
          <p:nvPr>
            <p:ph type="body" sz="half" idx="11" hasCustomPrompt="1"/>
          </p:nvPr>
        </p:nvSpPr>
        <p:spPr>
          <a:xfrm>
            <a:off x="8725815" y="3207018"/>
            <a:ext cx="2178541" cy="637247"/>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60% </a:t>
            </a:r>
            <a:r>
              <a:rPr lang="en-GB" dirty="0" err="1"/>
              <a:t>dolor</a:t>
            </a:r>
            <a:r>
              <a:rPr lang="en-GB" dirty="0"/>
              <a:t> sit</a:t>
            </a:r>
          </a:p>
        </p:txBody>
      </p:sp>
      <p:sp>
        <p:nvSpPr>
          <p:cNvPr id="14" name="Text Placeholder 3">
            <a:extLst>
              <a:ext uri="{FF2B5EF4-FFF2-40B4-BE49-F238E27FC236}">
                <a16:creationId xmlns:a16="http://schemas.microsoft.com/office/drawing/2014/main" id="{A38AD9AD-BAF2-F74F-AA68-DB37436E7F6A}"/>
              </a:ext>
            </a:extLst>
          </p:cNvPr>
          <p:cNvSpPr>
            <a:spLocks noGrp="1"/>
          </p:cNvSpPr>
          <p:nvPr>
            <p:ph type="body" sz="half" idx="12" hasCustomPrompt="1"/>
          </p:nvPr>
        </p:nvSpPr>
        <p:spPr>
          <a:xfrm>
            <a:off x="6395309" y="779407"/>
            <a:ext cx="2178541" cy="637247"/>
          </a:xfrm>
        </p:spPr>
        <p:txBody>
          <a:bodyPr>
            <a:normAutofit/>
          </a:bodyPr>
          <a:lstStyle>
            <a:lvl1pPr marL="0" indent="0">
              <a:buNone/>
              <a:defRPr sz="18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10% </a:t>
            </a:r>
            <a:r>
              <a:rPr lang="en-GB" dirty="0" err="1"/>
              <a:t>dolor</a:t>
            </a:r>
            <a:r>
              <a:rPr lang="en-GB" dirty="0"/>
              <a:t> sit</a:t>
            </a:r>
          </a:p>
        </p:txBody>
      </p:sp>
    </p:spTree>
    <p:extLst>
      <p:ext uri="{BB962C8B-B14F-4D97-AF65-F5344CB8AC3E}">
        <p14:creationId xmlns:p14="http://schemas.microsoft.com/office/powerpoint/2010/main" val="250395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48E3-3B93-E03B-01F2-9ABDF490E1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2F0206-A323-96A0-7931-FFED33FAB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9F7EFF-46A7-E7F3-8DD7-FD7E0576C871}"/>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5" name="Footer Placeholder 4">
            <a:extLst>
              <a:ext uri="{FF2B5EF4-FFF2-40B4-BE49-F238E27FC236}">
                <a16:creationId xmlns:a16="http://schemas.microsoft.com/office/drawing/2014/main" id="{CFC930A5-1069-380F-9A47-AE91DAAED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B2D7DF-09F8-E778-106F-9F02050A8EEB}"/>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228381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72FE-32BF-12ED-15F9-D11EE37B21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C31E4A-7B38-29E6-42D8-CCDF0EBC31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E8F5DC-7E26-3EA0-0722-AB22A338DC19}"/>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5" name="Footer Placeholder 4">
            <a:extLst>
              <a:ext uri="{FF2B5EF4-FFF2-40B4-BE49-F238E27FC236}">
                <a16:creationId xmlns:a16="http://schemas.microsoft.com/office/drawing/2014/main" id="{BB6352B2-3195-D96B-F103-94CDDA4912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CC2D9D-5802-C5D8-7889-B9B7B308F3CE}"/>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374626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B189-8C46-BBFF-2DAC-DB5D3D0293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7A167D-EEA4-38FB-BA3B-287EDEA23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F0BBA-E60D-F36A-30BB-7377249AA741}"/>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5" name="Footer Placeholder 4">
            <a:extLst>
              <a:ext uri="{FF2B5EF4-FFF2-40B4-BE49-F238E27FC236}">
                <a16:creationId xmlns:a16="http://schemas.microsoft.com/office/drawing/2014/main" id="{8F4BDFEC-C24E-302D-9E30-9E07DAEEC9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DAE6A-A99D-75D6-8A19-F78CD6DB94DD}"/>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423674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F59B-C60D-E658-38BA-1CE24617D1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055ADE-BF11-E498-A860-9183833D0A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3FCF171-AE02-414B-074E-1F834922B6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8A2584-77CC-1697-4D1F-6A1E6C34F7DF}"/>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6" name="Footer Placeholder 5">
            <a:extLst>
              <a:ext uri="{FF2B5EF4-FFF2-40B4-BE49-F238E27FC236}">
                <a16:creationId xmlns:a16="http://schemas.microsoft.com/office/drawing/2014/main" id="{B41D60F0-16DC-D3D6-D285-4045E30B0A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97E6C9-C5CB-4B85-52DA-A08C629DFFFF}"/>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160749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D5C6-5A06-0174-296F-73EFCFAA9A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636495-160E-B963-9FB5-DFD2B0ECC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6B0034-6F21-3FDE-48B7-556A79ADA8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E9C0E7-4213-0ABF-6581-602CC40F0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AE101-C053-9876-9107-EEF265882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DEC317-235C-D6E6-533B-9E1E5E655606}"/>
              </a:ext>
            </a:extLst>
          </p:cNvPr>
          <p:cNvSpPr>
            <a:spLocks noGrp="1"/>
          </p:cNvSpPr>
          <p:nvPr>
            <p:ph type="dt" sz="half" idx="10"/>
          </p:nvPr>
        </p:nvSpPr>
        <p:spPr/>
        <p:txBody>
          <a:bodyPr/>
          <a:lstStyle/>
          <a:p>
            <a:fld id="{4924B46A-A18B-4C19-87B5-2429A147BF7C}" type="datetimeFigureOut">
              <a:rPr lang="en-GB" smtClean="0"/>
              <a:t>04/10/2023</a:t>
            </a:fld>
            <a:endParaRPr lang="en-GB"/>
          </a:p>
        </p:txBody>
      </p:sp>
      <p:sp>
        <p:nvSpPr>
          <p:cNvPr id="8" name="Footer Placeholder 7">
            <a:extLst>
              <a:ext uri="{FF2B5EF4-FFF2-40B4-BE49-F238E27FC236}">
                <a16:creationId xmlns:a16="http://schemas.microsoft.com/office/drawing/2014/main" id="{0A67F948-F17B-BFCE-82F8-2C46F53C46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4DC785-5950-9286-EF78-29229408DE69}"/>
              </a:ext>
            </a:extLst>
          </p:cNvPr>
          <p:cNvSpPr>
            <a:spLocks noGrp="1"/>
          </p:cNvSpPr>
          <p:nvPr>
            <p:ph type="sldNum" sz="quarter" idx="12"/>
          </p:nvPr>
        </p:nvSpPr>
        <p:spPr/>
        <p:txBody>
          <a:bodyPr/>
          <a:lstStyle/>
          <a:p>
            <a:fld id="{23D935B9-7F38-4A18-ADC6-423FBCACF9FC}" type="slidenum">
              <a:rPr lang="en-GB" smtClean="0"/>
              <a:t>‹#›</a:t>
            </a:fld>
            <a:endParaRPr lang="en-GB"/>
          </a:p>
        </p:txBody>
      </p:sp>
    </p:spTree>
    <p:extLst>
      <p:ext uri="{BB962C8B-B14F-4D97-AF65-F5344CB8AC3E}">
        <p14:creationId xmlns:p14="http://schemas.microsoft.com/office/powerpoint/2010/main" val="3962684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4D0BBD-2475-D746-8C59-2510B26D8E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19A5571-4AE0-9D4D-AD20-D29DA505EC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2877EC-D6D8-0348-B783-CA2502802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6E8CF-7995-8846-A615-A9E67B6719F9}" type="datetime1">
              <a:rPr lang="en-GB" smtClean="0"/>
              <a:t>04/10/2023</a:t>
            </a:fld>
            <a:endParaRPr lang="en-US"/>
          </a:p>
        </p:txBody>
      </p:sp>
      <p:sp>
        <p:nvSpPr>
          <p:cNvPr id="5" name="Footer Placeholder 4">
            <a:extLst>
              <a:ext uri="{FF2B5EF4-FFF2-40B4-BE49-F238E27FC236}">
                <a16:creationId xmlns:a16="http://schemas.microsoft.com/office/drawing/2014/main" id="{EF582BAF-0693-694D-8DC9-D302B23237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9E0991-03F8-B144-B006-04B82FB5C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4ACCF-648E-544A-A9BA-CD32DF30A192}" type="slidenum">
              <a:rPr lang="en-US" smtClean="0"/>
              <a:t>‹#›</a:t>
            </a:fld>
            <a:endParaRPr lang="en-US"/>
          </a:p>
        </p:txBody>
      </p:sp>
    </p:spTree>
    <p:extLst>
      <p:ext uri="{BB962C8B-B14F-4D97-AF65-F5344CB8AC3E}">
        <p14:creationId xmlns:p14="http://schemas.microsoft.com/office/powerpoint/2010/main" val="2209598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834FC-94CB-A795-1A9C-BF8D3D19F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21A37D-2DA3-5E13-B9DC-D6CD3017C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46FAED-55B4-589B-230C-0CF8F6A28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4B46A-A18B-4C19-87B5-2429A147BF7C}" type="datetimeFigureOut">
              <a:rPr lang="en-GB" smtClean="0"/>
              <a:t>04/10/2023</a:t>
            </a:fld>
            <a:endParaRPr lang="en-GB"/>
          </a:p>
        </p:txBody>
      </p:sp>
      <p:sp>
        <p:nvSpPr>
          <p:cNvPr id="5" name="Footer Placeholder 4">
            <a:extLst>
              <a:ext uri="{FF2B5EF4-FFF2-40B4-BE49-F238E27FC236}">
                <a16:creationId xmlns:a16="http://schemas.microsoft.com/office/drawing/2014/main" id="{732C0E40-46DD-AC71-BA52-399F80E1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541771-0DA6-2382-FF1D-D2FC7D424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35B9-7F38-4A18-ADC6-423FBCACF9FC}" type="slidenum">
              <a:rPr lang="en-GB" smtClean="0"/>
              <a:t>‹#›</a:t>
            </a:fld>
            <a:endParaRPr lang="en-GB"/>
          </a:p>
        </p:txBody>
      </p:sp>
    </p:spTree>
    <p:extLst>
      <p:ext uri="{BB962C8B-B14F-4D97-AF65-F5344CB8AC3E}">
        <p14:creationId xmlns:p14="http://schemas.microsoft.com/office/powerpoint/2010/main" val="119491555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birmingham.ac.uk/research/centre-urban-wellbeing/home-page.aspx" TargetMode="External"/><Relationship Id="rId4" Type="http://schemas.openxmlformats.org/officeDocument/2006/relationships/image" Target="../media/image31.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7/S0033291720000355"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oi.org/10.1080/02723638.2021.2003589" TargetMode="External"/><Relationship Id="rId5" Type="http://schemas.openxmlformats.org/officeDocument/2006/relationships/image" Target="../media/image36.png"/><Relationship Id="rId4" Type="http://schemas.openxmlformats.org/officeDocument/2006/relationships/hyperlink" Target="https://doi.org/10.1016/j.socscimed.2022.115619"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doi.org/10.1111/tran.12213" TargetMode="External"/><Relationship Id="rId3" Type="http://schemas.openxmlformats.org/officeDocument/2006/relationships/hyperlink" Target="https://www.nature.com/articles/490162a" TargetMode="External"/><Relationship Id="rId7" Type="http://schemas.openxmlformats.org/officeDocument/2006/relationships/hyperlink" Target="https://cp.catapult.org.uk/news/neuroscience-for-cities-playbook/" TargetMode="External"/><Relationship Id="rId12"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hyperlink" Target="https://policy.bristoluniversitypress.co.uk/brain-culture" TargetMode="External"/><Relationship Id="rId5" Type="http://schemas.openxmlformats.org/officeDocument/2006/relationships/hyperlink" Target="https://global.oup.com/academic/product/brain-landscape-9780195331721?cc=gb&amp;lang=en&amp;" TargetMode="External"/><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s://press.princeton.edu/books/paperback/9780691178608/the-urban-brain" TargetMode="External"/><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teams.microsoft.com/l/meetup-join/19%3ameeting_NDkwZWMwMzktZmNmMi00M2Q0LWE3MDAtM2Q1YjNmOTUxODc3%40thread.v2/0?context=%7b%22Tid%22%3a%22b024cacf-dede-4241-a15c-3c97d553e9f3%22%2c%22Oid%22%3a%22c7643379-b9c2-49f5-99a9-50c0fb8276ba%22%7d" TargetMode="External"/><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hyperlink" Target="https://www.birmingham.gov.uk/downloads/file/2533/index_of_deprivation_2019" TargetMode="Externa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hyperlink" Target="https://doi.org/10.1080/24694452.2020.173698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sciencedirect.com/science/article/pii/S0261517719300950?casa_token=oFOa86yPoIkAAAAA:s2z06qw3aq9J_zBlFn3U5SeFdh9dnbCnBZ3tm-XahWFwwrWHgx0W5MLGNV1YXu7lWG9k9jfE" TargetMode="External"/><Relationship Id="rId7" Type="http://schemas.openxmlformats.org/officeDocument/2006/relationships/hyperlink" Target="https://whatworkswellbeing.org/resources/rapid-review-of-community-agency-and-control/"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s://doi.org/10.1111/j.1749-8198.2007.00089.x" TargetMode="External"/><Relationship Id="rId5" Type="http://schemas.openxmlformats.org/officeDocument/2006/relationships/hyperlink" Target="https://link.springer.com/article/10.1007/s42413-021-00154-2" TargetMode="External"/><Relationship Id="rId4" Type="http://schemas.openxmlformats.org/officeDocument/2006/relationships/hyperlink" Target="https://www.sciencedirect.com/science/article/pii/S1353829219305830?casa_token=ZE-rrj6F2TwAAAAA:QzyzyllbdKYgKMHQL6Wkk6w66fEgHxgxVkX4LRqj4Twwkm-LFkjKmMcE4HKCrqkuRPdBAF8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0.jpg"/><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77/0308518X20945701"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www.ncbi.nlm.nih.gov/pmc/articles/PMC7160011/" TargetMode="External"/><Relationship Id="rId5" Type="http://schemas.openxmlformats.org/officeDocument/2006/relationships/hyperlink" Target="https://www.jrf.org.uk/blog/help-us-continue-grow-field-social-and-collective-imagination" TargetMode="External"/><Relationship Id="rId4" Type="http://schemas.openxmlformats.org/officeDocument/2006/relationships/hyperlink" Target="https://www.thebritishacademy.ac.uk/documents/4538/Social_infrastructure_international_comparative_review.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mailto:urbanwellbeing@contacts.bham.ac.uk" TargetMode="External"/><Relationship Id="rId7" Type="http://schemas.openxmlformats.org/officeDocument/2006/relationships/image" Target="../media/image62.jpg"/><Relationship Id="rId2" Type="http://schemas.openxmlformats.org/officeDocument/2006/relationships/hyperlink" Target="https://www.birmingham.ac.uk/research/centre-urban-wellbeing/get-involved/get-involved.aspx" TargetMode="Externa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hyperlink" Target="https://blog.bham.ac.uk/cuwb/" TargetMode="External"/><Relationship Id="rId4" Type="http://schemas.openxmlformats.org/officeDocument/2006/relationships/hyperlink" Target="https://www.birmingham.ac.uk/research/centre-urban-wellbeing/home-page.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thinkbigpicture.co.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diagramLayout" Target="../diagrams/layout1.xml"/><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0.jpeg"/><Relationship Id="rId5" Type="http://schemas.openxmlformats.org/officeDocument/2006/relationships/diagramColors" Target="../diagrams/colors1.xml"/><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diagramQuickStyle" Target="../diagrams/quickStyle1.xml"/><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hyperlink" Target="https://www.thrivingplacesindex.org/page/about/measurement" TargetMode="External"/><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www.youtube.com/watch?app=desktop&amp;v=T-9CoIBdHdI&amp;feature=youtu.be" TargetMode="External"/><Relationship Id="rId10" Type="http://schemas.openxmlformats.org/officeDocument/2006/relationships/image" Target="../media/image29.png"/><Relationship Id="rId4" Type="http://schemas.openxmlformats.org/officeDocument/2006/relationships/image" Target="../media/image26.jpe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9783-5C9E-4D47-9F05-E8E40382B669}"/>
              </a:ext>
            </a:extLst>
          </p:cNvPr>
          <p:cNvSpPr>
            <a:spLocks noGrp="1"/>
          </p:cNvSpPr>
          <p:nvPr>
            <p:ph type="ctrTitle"/>
          </p:nvPr>
        </p:nvSpPr>
        <p:spPr>
          <a:xfrm>
            <a:off x="284552" y="2956580"/>
            <a:ext cx="6495206" cy="1655762"/>
          </a:xfrm>
        </p:spPr>
        <p:txBody>
          <a:bodyPr>
            <a:normAutofit fontScale="90000"/>
          </a:bodyPr>
          <a:lstStyle/>
          <a:p>
            <a:r>
              <a:rPr lang="en-GB" dirty="0">
                <a:latin typeface="Arial"/>
                <a:cs typeface="Arial"/>
              </a:rPr>
              <a:t>Taking an urban approach to wellbeing research - how and why to involve communities</a:t>
            </a:r>
            <a:endParaRPr lang="en-US" dirty="0"/>
          </a:p>
        </p:txBody>
      </p:sp>
      <p:sp>
        <p:nvSpPr>
          <p:cNvPr id="8" name="Rectangle 7">
            <a:extLst>
              <a:ext uri="{FF2B5EF4-FFF2-40B4-BE49-F238E27FC236}">
                <a16:creationId xmlns:a16="http://schemas.microsoft.com/office/drawing/2014/main" id="{E09BB92E-AF54-47A8-B94A-1BB88E11AFDA}"/>
              </a:ext>
            </a:extLst>
          </p:cNvPr>
          <p:cNvSpPr/>
          <p:nvPr/>
        </p:nvSpPr>
        <p:spPr>
          <a:xfrm>
            <a:off x="372234" y="5554980"/>
            <a:ext cx="2165226"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EB676F5-DEAA-4928-90C6-EC77E2C702F0}"/>
              </a:ext>
            </a:extLst>
          </p:cNvPr>
          <p:cNvSpPr txBox="1"/>
          <p:nvPr/>
        </p:nvSpPr>
        <p:spPr>
          <a:xfrm>
            <a:off x="372234" y="5374707"/>
            <a:ext cx="3526666" cy="1015663"/>
          </a:xfrm>
          <a:prstGeom prst="rect">
            <a:avLst/>
          </a:prstGeom>
          <a:solidFill>
            <a:schemeClr val="bg1"/>
          </a:solidFill>
        </p:spPr>
        <p:txBody>
          <a:bodyPr wrap="square" lIns="91440" tIns="45720" rIns="91440" bIns="45720" rtlCol="0" anchor="t">
            <a:spAutoFit/>
          </a:bodyPr>
          <a:lstStyle/>
          <a:p>
            <a:r>
              <a:rPr lang="en-GB" sz="2000" b="1" dirty="0">
                <a:solidFill>
                  <a:schemeClr val="accent6"/>
                </a:solidFill>
              </a:rPr>
              <a:t>Professor Jessica Pykett </a:t>
            </a:r>
          </a:p>
          <a:p>
            <a:endParaRPr lang="en-GB" sz="2000" b="1" dirty="0">
              <a:solidFill>
                <a:schemeClr val="accent6"/>
              </a:solidFill>
            </a:endParaRPr>
          </a:p>
          <a:p>
            <a:r>
              <a:rPr lang="en-GB" sz="2000" b="1" dirty="0">
                <a:solidFill>
                  <a:schemeClr val="accent6"/>
                </a:solidFill>
              </a:rPr>
              <a:t>October 2023</a:t>
            </a:r>
            <a:endParaRPr lang="en-GB" sz="2000" b="1" dirty="0">
              <a:solidFill>
                <a:schemeClr val="accent6"/>
              </a:solidFill>
              <a:cs typeface="Arial"/>
            </a:endParaRPr>
          </a:p>
        </p:txBody>
      </p:sp>
      <p:sp>
        <p:nvSpPr>
          <p:cNvPr id="4" name="TextBox 3">
            <a:extLst>
              <a:ext uri="{FF2B5EF4-FFF2-40B4-BE49-F238E27FC236}">
                <a16:creationId xmlns:a16="http://schemas.microsoft.com/office/drawing/2014/main" id="{89924C9B-5BB6-4377-A0F5-AF7205623A0D}"/>
              </a:ext>
            </a:extLst>
          </p:cNvPr>
          <p:cNvSpPr txBox="1"/>
          <p:nvPr/>
        </p:nvSpPr>
        <p:spPr>
          <a:xfrm>
            <a:off x="4674870" y="5034089"/>
            <a:ext cx="2192570" cy="1200329"/>
          </a:xfrm>
          <a:prstGeom prst="rect">
            <a:avLst/>
          </a:prstGeom>
          <a:noFill/>
        </p:spPr>
        <p:txBody>
          <a:bodyPr wrap="square" rtlCol="0">
            <a:spAutoFit/>
          </a:bodyPr>
          <a:lstStyle/>
          <a:p>
            <a:endParaRPr lang="en-GB" dirty="0"/>
          </a:p>
          <a:p>
            <a:r>
              <a:rPr lang="en-GB" dirty="0"/>
              <a:t>@JessicaPykett</a:t>
            </a:r>
          </a:p>
          <a:p>
            <a:endParaRPr lang="en-GB" dirty="0"/>
          </a:p>
          <a:p>
            <a:endParaRPr lang="en-GB" dirty="0"/>
          </a:p>
        </p:txBody>
      </p:sp>
      <p:pic>
        <p:nvPicPr>
          <p:cNvPr id="1026" name="Picture 2" descr="Timeline of LinkedIn - Wikipedia">
            <a:extLst>
              <a:ext uri="{FF2B5EF4-FFF2-40B4-BE49-F238E27FC236}">
                <a16:creationId xmlns:a16="http://schemas.microsoft.com/office/drawing/2014/main" id="{96408EF5-322F-329F-E23C-4EC733BA4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874" y="5228297"/>
            <a:ext cx="509952" cy="50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79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licy fellowship pilot scheme">
            <a:extLst>
              <a:ext uri="{FF2B5EF4-FFF2-40B4-BE49-F238E27FC236}">
                <a16:creationId xmlns:a16="http://schemas.microsoft.com/office/drawing/2014/main" id="{F449A4BF-B450-1D59-81A9-BE72F2D2D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386" y="95527"/>
            <a:ext cx="2644516" cy="3744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B85816-2C00-4A80-8E4D-B115C9FFCDF4}"/>
              </a:ext>
            </a:extLst>
          </p:cNvPr>
          <p:cNvPicPr>
            <a:picLocks noChangeAspect="1"/>
          </p:cNvPicPr>
          <p:nvPr/>
        </p:nvPicPr>
        <p:blipFill rotWithShape="1">
          <a:blip r:embed="rId4"/>
          <a:srcRect l="14773" t="11262" r="68977" b="25802"/>
          <a:stretch/>
        </p:blipFill>
        <p:spPr>
          <a:xfrm>
            <a:off x="36736" y="1006661"/>
            <a:ext cx="2633444" cy="3753921"/>
          </a:xfrm>
          <a:prstGeom prst="rect">
            <a:avLst/>
          </a:prstGeom>
        </p:spPr>
      </p:pic>
      <p:sp>
        <p:nvSpPr>
          <p:cNvPr id="9" name="TextBox 8">
            <a:extLst>
              <a:ext uri="{FF2B5EF4-FFF2-40B4-BE49-F238E27FC236}">
                <a16:creationId xmlns:a16="http://schemas.microsoft.com/office/drawing/2014/main" id="{E0241033-D9B2-4387-8856-D0E729C698BF}"/>
              </a:ext>
            </a:extLst>
          </p:cNvPr>
          <p:cNvSpPr txBox="1"/>
          <p:nvPr/>
        </p:nvSpPr>
        <p:spPr>
          <a:xfrm>
            <a:off x="3922664" y="6315398"/>
            <a:ext cx="7240635" cy="307777"/>
          </a:xfrm>
          <a:prstGeom prst="rect">
            <a:avLst/>
          </a:prstGeom>
          <a:noFill/>
        </p:spPr>
        <p:txBody>
          <a:bodyPr wrap="square">
            <a:spAutoFit/>
          </a:bodyPr>
          <a:lstStyle/>
          <a:p>
            <a:r>
              <a:rPr lang="en-GB" sz="1400" dirty="0">
                <a:hlinkClick r:id="rId5"/>
              </a:rPr>
              <a:t>https://www.birmingham.ac.uk/research/centre-urban-wellbeing/home-page.aspx#</a:t>
            </a:r>
            <a:endParaRPr lang="en-GB" sz="1400" dirty="0"/>
          </a:p>
        </p:txBody>
      </p:sp>
      <p:pic>
        <p:nvPicPr>
          <p:cNvPr id="13" name="Picture 12">
            <a:extLst>
              <a:ext uri="{FF2B5EF4-FFF2-40B4-BE49-F238E27FC236}">
                <a16:creationId xmlns:a16="http://schemas.microsoft.com/office/drawing/2014/main" id="{FD903BF5-141C-4508-B5D4-F8B62B0677EE}"/>
              </a:ext>
            </a:extLst>
          </p:cNvPr>
          <p:cNvPicPr>
            <a:picLocks noChangeAspect="1"/>
          </p:cNvPicPr>
          <p:nvPr/>
        </p:nvPicPr>
        <p:blipFill rotWithShape="1">
          <a:blip r:embed="rId6"/>
          <a:srcRect l="66000" t="28349" r="19938" b="17256"/>
          <a:stretch/>
        </p:blipFill>
        <p:spPr>
          <a:xfrm>
            <a:off x="2069607" y="2006111"/>
            <a:ext cx="2633445" cy="3749183"/>
          </a:xfrm>
          <a:prstGeom prst="rect">
            <a:avLst/>
          </a:prstGeom>
        </p:spPr>
      </p:pic>
      <p:pic>
        <p:nvPicPr>
          <p:cNvPr id="7" name="Picture 6">
            <a:extLst>
              <a:ext uri="{FF2B5EF4-FFF2-40B4-BE49-F238E27FC236}">
                <a16:creationId xmlns:a16="http://schemas.microsoft.com/office/drawing/2014/main" id="{96A8F6FC-3BB0-4589-ADAB-A0BAC6F66FA8}"/>
              </a:ext>
            </a:extLst>
          </p:cNvPr>
          <p:cNvPicPr>
            <a:picLocks noChangeAspect="1"/>
          </p:cNvPicPr>
          <p:nvPr/>
        </p:nvPicPr>
        <p:blipFill rotWithShape="1">
          <a:blip r:embed="rId7"/>
          <a:srcRect l="65682" t="27925" r="19772" b="18354"/>
          <a:stretch/>
        </p:blipFill>
        <p:spPr>
          <a:xfrm>
            <a:off x="4181481" y="2553147"/>
            <a:ext cx="2758022" cy="3749184"/>
          </a:xfrm>
          <a:prstGeom prst="rect">
            <a:avLst/>
          </a:prstGeom>
        </p:spPr>
      </p:pic>
      <p:sp>
        <p:nvSpPr>
          <p:cNvPr id="6" name="Title 1">
            <a:extLst>
              <a:ext uri="{FF2B5EF4-FFF2-40B4-BE49-F238E27FC236}">
                <a16:creationId xmlns:a16="http://schemas.microsoft.com/office/drawing/2014/main" id="{2DB8E549-E885-441E-9B10-475568C5A5F9}"/>
              </a:ext>
            </a:extLst>
          </p:cNvPr>
          <p:cNvSpPr>
            <a:spLocks noGrp="1"/>
          </p:cNvSpPr>
          <p:nvPr>
            <p:ph type="title"/>
          </p:nvPr>
        </p:nvSpPr>
        <p:spPr>
          <a:xfrm>
            <a:off x="79807" y="-148299"/>
            <a:ext cx="10961370" cy="1325563"/>
          </a:xfrm>
        </p:spPr>
        <p:txBody>
          <a:bodyPr/>
          <a:lstStyle/>
          <a:p>
            <a:r>
              <a:rPr lang="en-GB" dirty="0"/>
              <a:t>Resource hub</a:t>
            </a:r>
          </a:p>
        </p:txBody>
      </p:sp>
      <p:pic>
        <p:nvPicPr>
          <p:cNvPr id="2" name="Picture 2" descr="Youth Leadership for Urban Wellbeing">
            <a:extLst>
              <a:ext uri="{FF2B5EF4-FFF2-40B4-BE49-F238E27FC236}">
                <a16:creationId xmlns:a16="http://schemas.microsoft.com/office/drawing/2014/main" id="{909CFFF5-001F-16A8-0F39-B47CEF76B4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1170" y="1271058"/>
            <a:ext cx="2593979" cy="37444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roe Trust UoB Rethinking Regulated Housing in England V5_compressed-01">
            <a:extLst>
              <a:ext uri="{FF2B5EF4-FFF2-40B4-BE49-F238E27FC236}">
                <a16:creationId xmlns:a16="http://schemas.microsoft.com/office/drawing/2014/main" id="{C4A78810-B3DB-9B32-9633-23887C6883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5416" y="2171976"/>
            <a:ext cx="2647982" cy="374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86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0A2D-A9D5-2D64-2844-46945C70D0A9}"/>
              </a:ext>
            </a:extLst>
          </p:cNvPr>
          <p:cNvSpPr>
            <a:spLocks noGrp="1"/>
          </p:cNvSpPr>
          <p:nvPr>
            <p:ph type="title"/>
          </p:nvPr>
        </p:nvSpPr>
        <p:spPr>
          <a:xfrm>
            <a:off x="498334" y="140631"/>
            <a:ext cx="10515600" cy="1325563"/>
          </a:xfrm>
        </p:spPr>
        <p:txBody>
          <a:bodyPr/>
          <a:lstStyle/>
          <a:p>
            <a:r>
              <a:rPr lang="en-GB" dirty="0"/>
              <a:t>Environmental risk factors for urban mental health</a:t>
            </a:r>
          </a:p>
        </p:txBody>
      </p:sp>
      <p:sp>
        <p:nvSpPr>
          <p:cNvPr id="4" name="Content Placeholder 3">
            <a:extLst>
              <a:ext uri="{FF2B5EF4-FFF2-40B4-BE49-F238E27FC236}">
                <a16:creationId xmlns:a16="http://schemas.microsoft.com/office/drawing/2014/main" id="{04346BF9-6E4C-7D45-5154-D539D2093545}"/>
              </a:ext>
            </a:extLst>
          </p:cNvPr>
          <p:cNvSpPr>
            <a:spLocks noGrp="1"/>
          </p:cNvSpPr>
          <p:nvPr>
            <p:ph idx="1"/>
          </p:nvPr>
        </p:nvSpPr>
        <p:spPr>
          <a:xfrm>
            <a:off x="571627" y="1464324"/>
            <a:ext cx="5271389" cy="4351338"/>
          </a:xfrm>
        </p:spPr>
        <p:txBody>
          <a:bodyPr>
            <a:noAutofit/>
          </a:bodyPr>
          <a:lstStyle/>
          <a:p>
            <a:pPr>
              <a:lnSpc>
                <a:spcPct val="100000"/>
              </a:lnSpc>
              <a:spcBef>
                <a:spcPts val="600"/>
              </a:spcBef>
            </a:pPr>
            <a:r>
              <a:rPr lang="en-GB" sz="1200" dirty="0"/>
              <a:t>Poor physical environment and quality of urban spaces</a:t>
            </a:r>
          </a:p>
          <a:p>
            <a:pPr>
              <a:lnSpc>
                <a:spcPct val="100000"/>
              </a:lnSpc>
              <a:spcBef>
                <a:spcPts val="600"/>
              </a:spcBef>
            </a:pPr>
            <a:r>
              <a:rPr lang="en-GB" sz="1200" dirty="0"/>
              <a:t>Access to nature and green space (even just views, sounds)</a:t>
            </a:r>
          </a:p>
          <a:p>
            <a:pPr>
              <a:lnSpc>
                <a:spcPct val="100000"/>
              </a:lnSpc>
              <a:spcBef>
                <a:spcPts val="600"/>
              </a:spcBef>
            </a:pPr>
            <a:r>
              <a:rPr lang="en-GB" sz="1200" dirty="0"/>
              <a:t>Noise</a:t>
            </a:r>
          </a:p>
          <a:p>
            <a:pPr>
              <a:lnSpc>
                <a:spcPct val="100000"/>
              </a:lnSpc>
              <a:spcBef>
                <a:spcPts val="600"/>
              </a:spcBef>
            </a:pPr>
            <a:r>
              <a:rPr lang="en-GB" sz="1200" dirty="0"/>
              <a:t>Air pollution</a:t>
            </a:r>
          </a:p>
          <a:p>
            <a:pPr>
              <a:lnSpc>
                <a:spcPct val="100000"/>
              </a:lnSpc>
              <a:spcBef>
                <a:spcPts val="600"/>
              </a:spcBef>
            </a:pPr>
            <a:r>
              <a:rPr lang="en-GB" sz="1200" dirty="0"/>
              <a:t>Cognitive overload (overstimulation)</a:t>
            </a:r>
          </a:p>
          <a:p>
            <a:pPr>
              <a:lnSpc>
                <a:spcPct val="100000"/>
              </a:lnSpc>
              <a:spcBef>
                <a:spcPts val="600"/>
              </a:spcBef>
            </a:pPr>
            <a:r>
              <a:rPr lang="en-GB" sz="1200" dirty="0"/>
              <a:t>Housing quality and affordability (high rise buildings, floor level, tenure)</a:t>
            </a:r>
          </a:p>
          <a:p>
            <a:pPr>
              <a:lnSpc>
                <a:spcPct val="100000"/>
              </a:lnSpc>
              <a:spcBef>
                <a:spcPts val="600"/>
              </a:spcBef>
            </a:pPr>
            <a:r>
              <a:rPr lang="en-GB" sz="1200" dirty="0"/>
              <a:t>Land-use mix</a:t>
            </a:r>
          </a:p>
          <a:p>
            <a:pPr>
              <a:lnSpc>
                <a:spcPct val="100000"/>
              </a:lnSpc>
              <a:spcBef>
                <a:spcPts val="600"/>
              </a:spcBef>
            </a:pPr>
            <a:r>
              <a:rPr lang="en-GB" sz="1200" dirty="0"/>
              <a:t>Opportunities for active travel</a:t>
            </a:r>
          </a:p>
          <a:p>
            <a:pPr>
              <a:lnSpc>
                <a:spcPct val="100000"/>
              </a:lnSpc>
              <a:spcBef>
                <a:spcPts val="600"/>
              </a:spcBef>
            </a:pPr>
            <a:r>
              <a:rPr lang="en-GB" sz="1200" dirty="0"/>
              <a:t>Social capital, fragmentation and lack of social support</a:t>
            </a:r>
          </a:p>
          <a:p>
            <a:pPr>
              <a:lnSpc>
                <a:spcPct val="100000"/>
              </a:lnSpc>
              <a:spcBef>
                <a:spcPts val="600"/>
              </a:spcBef>
            </a:pPr>
            <a:r>
              <a:rPr lang="en-GB" sz="1200" dirty="0"/>
              <a:t>Lack of trust, sense of social threat</a:t>
            </a:r>
          </a:p>
          <a:p>
            <a:pPr>
              <a:lnSpc>
                <a:spcPct val="100000"/>
              </a:lnSpc>
              <a:spcBef>
                <a:spcPts val="600"/>
              </a:spcBef>
            </a:pPr>
            <a:r>
              <a:rPr lang="en-GB" sz="1200" dirty="0"/>
              <a:t>Exposure to violence</a:t>
            </a:r>
          </a:p>
          <a:p>
            <a:pPr>
              <a:lnSpc>
                <a:spcPct val="100000"/>
              </a:lnSpc>
              <a:spcBef>
                <a:spcPts val="600"/>
              </a:spcBef>
            </a:pPr>
            <a:r>
              <a:rPr lang="en-GB" sz="1200" dirty="0"/>
              <a:t>Neighbourhood deprivation</a:t>
            </a:r>
          </a:p>
          <a:p>
            <a:pPr>
              <a:lnSpc>
                <a:spcPct val="100000"/>
              </a:lnSpc>
              <a:spcBef>
                <a:spcPts val="600"/>
              </a:spcBef>
            </a:pPr>
            <a:r>
              <a:rPr lang="en-GB" sz="1200" dirty="0"/>
              <a:t>Unemployment and socio-economic status</a:t>
            </a:r>
          </a:p>
          <a:p>
            <a:pPr>
              <a:lnSpc>
                <a:spcPct val="100000"/>
              </a:lnSpc>
              <a:spcBef>
                <a:spcPts val="600"/>
              </a:spcBef>
            </a:pPr>
            <a:r>
              <a:rPr lang="en-GB" sz="1200" dirty="0"/>
              <a:t>Selective migration (social drift hypothesis)</a:t>
            </a:r>
          </a:p>
          <a:p>
            <a:pPr>
              <a:lnSpc>
                <a:spcPct val="100000"/>
              </a:lnSpc>
              <a:spcBef>
                <a:spcPts val="600"/>
              </a:spcBef>
            </a:pPr>
            <a:r>
              <a:rPr lang="en-GB" sz="1200" dirty="0"/>
              <a:t>Urban precarity (economic, social insecurity)</a:t>
            </a:r>
          </a:p>
          <a:p>
            <a:pPr>
              <a:lnSpc>
                <a:spcPct val="100000"/>
              </a:lnSpc>
              <a:spcBef>
                <a:spcPts val="600"/>
              </a:spcBef>
            </a:pPr>
            <a:r>
              <a:rPr lang="en-GB" sz="1200" dirty="0"/>
              <a:t>Social marginalisation and discrimination </a:t>
            </a:r>
          </a:p>
          <a:p>
            <a:pPr marL="0" indent="0">
              <a:lnSpc>
                <a:spcPct val="100000"/>
              </a:lnSpc>
              <a:spcBef>
                <a:spcPts val="800"/>
              </a:spcBef>
              <a:buNone/>
            </a:pPr>
            <a:r>
              <a:rPr lang="en-GB" sz="1200" dirty="0" err="1">
                <a:hlinkClick r:id="rId3"/>
              </a:rPr>
              <a:t>Krabbendam</a:t>
            </a:r>
            <a:r>
              <a:rPr lang="en-GB" sz="1200" dirty="0">
                <a:hlinkClick r:id="rId3"/>
              </a:rPr>
              <a:t> et al 2020</a:t>
            </a:r>
            <a:endParaRPr lang="en-GB" sz="1200" dirty="0"/>
          </a:p>
          <a:p>
            <a:pPr>
              <a:lnSpc>
                <a:spcPct val="100000"/>
              </a:lnSpc>
              <a:spcBef>
                <a:spcPts val="800"/>
              </a:spcBef>
            </a:pPr>
            <a:endParaRPr lang="en-GB" sz="1200" dirty="0"/>
          </a:p>
        </p:txBody>
      </p:sp>
      <p:sp>
        <p:nvSpPr>
          <p:cNvPr id="5" name="Content Placeholder 4">
            <a:extLst>
              <a:ext uri="{FF2B5EF4-FFF2-40B4-BE49-F238E27FC236}">
                <a16:creationId xmlns:a16="http://schemas.microsoft.com/office/drawing/2014/main" id="{3C51C4AA-5A23-32E1-6EDD-8A1A978573CB}"/>
              </a:ext>
            </a:extLst>
          </p:cNvPr>
          <p:cNvSpPr txBox="1">
            <a:spLocks/>
          </p:cNvSpPr>
          <p:nvPr/>
        </p:nvSpPr>
        <p:spPr>
          <a:xfrm>
            <a:off x="6236207" y="1148414"/>
            <a:ext cx="5700311"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GB" sz="1600" dirty="0"/>
              <a:t>Contrasting perspectives:</a:t>
            </a:r>
          </a:p>
          <a:p>
            <a:pPr lvl="1">
              <a:lnSpc>
                <a:spcPct val="100000"/>
              </a:lnSpc>
            </a:pPr>
            <a:r>
              <a:rPr lang="en-GB" sz="1200" dirty="0"/>
              <a:t>Built environment</a:t>
            </a:r>
          </a:p>
          <a:p>
            <a:pPr lvl="1">
              <a:lnSpc>
                <a:spcPct val="100000"/>
              </a:lnSpc>
            </a:pPr>
            <a:r>
              <a:rPr lang="en-GB" sz="1200" dirty="0"/>
              <a:t>Social and economic factors</a:t>
            </a:r>
          </a:p>
          <a:p>
            <a:pPr lvl="1">
              <a:lnSpc>
                <a:spcPct val="100000"/>
              </a:lnSpc>
            </a:pPr>
            <a:r>
              <a:rPr lang="en-GB" sz="1200" dirty="0"/>
              <a:t>Biological pathways (exposure and risk), e.g. epidemiology, </a:t>
            </a:r>
            <a:r>
              <a:rPr lang="en-GB" sz="1200" dirty="0" err="1"/>
              <a:t>neurourbanism</a:t>
            </a:r>
            <a:r>
              <a:rPr lang="en-GB" sz="1200" dirty="0"/>
              <a:t>, neuroarchitecture</a:t>
            </a:r>
          </a:p>
          <a:p>
            <a:pPr lvl="1">
              <a:lnSpc>
                <a:spcPct val="100000"/>
              </a:lnSpc>
            </a:pPr>
            <a:r>
              <a:rPr lang="en-GB" sz="1200" dirty="0"/>
              <a:t>Global causes and global differences</a:t>
            </a:r>
          </a:p>
          <a:p>
            <a:pPr lvl="1">
              <a:lnSpc>
                <a:spcPct val="100000"/>
              </a:lnSpc>
            </a:pPr>
            <a:r>
              <a:rPr lang="en-GB" sz="1200" dirty="0"/>
              <a:t>Environmental justice debate</a:t>
            </a:r>
          </a:p>
          <a:p>
            <a:pPr lvl="1">
              <a:lnSpc>
                <a:spcPct val="100000"/>
              </a:lnSpc>
            </a:pPr>
            <a:r>
              <a:rPr lang="en-GB" sz="1200" dirty="0"/>
              <a:t>Interaction of features</a:t>
            </a:r>
          </a:p>
          <a:p>
            <a:pPr marL="457200" lvl="1" indent="0">
              <a:lnSpc>
                <a:spcPct val="100000"/>
              </a:lnSpc>
              <a:buFont typeface="Arial" panose="020B0604020202020204" pitchFamily="34" charset="0"/>
              <a:buNone/>
            </a:pPr>
            <a:endParaRPr lang="en-GB" sz="1200" dirty="0"/>
          </a:p>
          <a:p>
            <a:pPr marL="0" indent="0">
              <a:lnSpc>
                <a:spcPct val="100000"/>
              </a:lnSpc>
              <a:spcBef>
                <a:spcPts val="500"/>
              </a:spcBef>
              <a:buFont typeface="Arial" panose="020B0604020202020204" pitchFamily="34" charset="0"/>
              <a:buNone/>
            </a:pPr>
            <a:r>
              <a:rPr lang="en-GB" sz="1600" dirty="0"/>
              <a:t>How is the urban defined?</a:t>
            </a:r>
          </a:p>
          <a:p>
            <a:pPr lvl="1">
              <a:lnSpc>
                <a:spcPct val="100000"/>
              </a:lnSpc>
            </a:pPr>
            <a:r>
              <a:rPr lang="en-GB" sz="1200" dirty="0"/>
              <a:t>Urbanicity (population density)</a:t>
            </a:r>
          </a:p>
          <a:p>
            <a:pPr lvl="1">
              <a:lnSpc>
                <a:spcPct val="100000"/>
              </a:lnSpc>
            </a:pPr>
            <a:r>
              <a:rPr lang="en-GB" sz="1200" dirty="0"/>
              <a:t>Urban form (built environment, architecture, design)</a:t>
            </a:r>
          </a:p>
          <a:p>
            <a:pPr lvl="1">
              <a:lnSpc>
                <a:spcPct val="100000"/>
              </a:lnSpc>
            </a:pPr>
            <a:r>
              <a:rPr lang="en-GB" sz="1200" dirty="0"/>
              <a:t>Urban as a public sphere – emergent, contested, unstable</a:t>
            </a:r>
          </a:p>
          <a:p>
            <a:pPr lvl="1">
              <a:lnSpc>
                <a:spcPct val="100000"/>
              </a:lnSpc>
            </a:pPr>
            <a:r>
              <a:rPr lang="en-GB" sz="1200" dirty="0"/>
              <a:t>Urban as everyday practices and mobilities</a:t>
            </a:r>
          </a:p>
          <a:p>
            <a:pPr>
              <a:lnSpc>
                <a:spcPct val="100000"/>
              </a:lnSpc>
              <a:spcBef>
                <a:spcPts val="500"/>
              </a:spcBef>
            </a:pPr>
            <a:endParaRPr lang="en-GB" sz="1600" dirty="0"/>
          </a:p>
        </p:txBody>
      </p:sp>
      <p:pic>
        <p:nvPicPr>
          <p:cNvPr id="3" name="Picture 2">
            <a:hlinkClick r:id="rId4"/>
            <a:extLst>
              <a:ext uri="{FF2B5EF4-FFF2-40B4-BE49-F238E27FC236}">
                <a16:creationId xmlns:a16="http://schemas.microsoft.com/office/drawing/2014/main" id="{62FA3659-5E1F-7051-D7C2-88160F362E80}"/>
              </a:ext>
            </a:extLst>
          </p:cNvPr>
          <p:cNvPicPr>
            <a:picLocks noChangeAspect="1"/>
          </p:cNvPicPr>
          <p:nvPr/>
        </p:nvPicPr>
        <p:blipFill rotWithShape="1">
          <a:blip r:embed="rId5"/>
          <a:srcRect l="60536" t="30303" r="14438" b="27253"/>
          <a:stretch/>
        </p:blipFill>
        <p:spPr>
          <a:xfrm>
            <a:off x="4236887" y="5187820"/>
            <a:ext cx="3212258" cy="1640511"/>
          </a:xfrm>
          <a:prstGeom prst="rect">
            <a:avLst/>
          </a:prstGeom>
        </p:spPr>
      </p:pic>
      <p:pic>
        <p:nvPicPr>
          <p:cNvPr id="7" name="Picture 6">
            <a:hlinkClick r:id="rId6"/>
            <a:extLst>
              <a:ext uri="{FF2B5EF4-FFF2-40B4-BE49-F238E27FC236}">
                <a16:creationId xmlns:a16="http://schemas.microsoft.com/office/drawing/2014/main" id="{3927246A-F545-100D-8805-1D5963332B19}"/>
              </a:ext>
            </a:extLst>
          </p:cNvPr>
          <p:cNvPicPr>
            <a:picLocks noChangeAspect="1"/>
          </p:cNvPicPr>
          <p:nvPr/>
        </p:nvPicPr>
        <p:blipFill rotWithShape="1">
          <a:blip r:embed="rId7"/>
          <a:srcRect l="55255" t="50000" r="10230" b="23949"/>
          <a:stretch/>
        </p:blipFill>
        <p:spPr>
          <a:xfrm>
            <a:off x="7588778" y="5192484"/>
            <a:ext cx="4208106" cy="956389"/>
          </a:xfrm>
          <a:prstGeom prst="rect">
            <a:avLst/>
          </a:prstGeom>
        </p:spPr>
      </p:pic>
    </p:spTree>
    <p:extLst>
      <p:ext uri="{BB962C8B-B14F-4D97-AF65-F5344CB8AC3E}">
        <p14:creationId xmlns:p14="http://schemas.microsoft.com/office/powerpoint/2010/main" val="14154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520D-73A4-24BA-54B0-3AFFA3F3989B}"/>
              </a:ext>
            </a:extLst>
          </p:cNvPr>
          <p:cNvSpPr>
            <a:spLocks noGrp="1"/>
          </p:cNvSpPr>
          <p:nvPr>
            <p:ph type="title"/>
          </p:nvPr>
        </p:nvSpPr>
        <p:spPr>
          <a:xfrm>
            <a:off x="498334" y="111597"/>
            <a:ext cx="10515600" cy="1325563"/>
          </a:xfrm>
        </p:spPr>
        <p:txBody>
          <a:bodyPr>
            <a:normAutofit/>
          </a:bodyPr>
          <a:lstStyle/>
          <a:p>
            <a:r>
              <a:rPr lang="en-GB" sz="3200" dirty="0"/>
              <a:t>Interdisciplinary perspectives on urban mental health</a:t>
            </a:r>
          </a:p>
        </p:txBody>
      </p:sp>
      <p:sp>
        <p:nvSpPr>
          <p:cNvPr id="3" name="Content Placeholder 2">
            <a:extLst>
              <a:ext uri="{FF2B5EF4-FFF2-40B4-BE49-F238E27FC236}">
                <a16:creationId xmlns:a16="http://schemas.microsoft.com/office/drawing/2014/main" id="{3440BA85-49E0-05F1-6C07-10AFD6044E44}"/>
              </a:ext>
            </a:extLst>
          </p:cNvPr>
          <p:cNvSpPr>
            <a:spLocks noGrp="1"/>
          </p:cNvSpPr>
          <p:nvPr>
            <p:ph idx="1"/>
          </p:nvPr>
        </p:nvSpPr>
        <p:spPr>
          <a:xfrm>
            <a:off x="498333" y="1153282"/>
            <a:ext cx="8112208" cy="4551435"/>
          </a:xfrm>
        </p:spPr>
        <p:txBody>
          <a:bodyPr>
            <a:normAutofit/>
          </a:bodyPr>
          <a:lstStyle/>
          <a:p>
            <a:r>
              <a:rPr lang="en-GB" sz="1600" dirty="0"/>
              <a:t>Neuroarchitecture (environmental psychology, architecture)</a:t>
            </a:r>
          </a:p>
          <a:p>
            <a:pPr lvl="1"/>
            <a:r>
              <a:rPr lang="en-GB" sz="1000" dirty="0"/>
              <a:t>Neurobiological correlates of space perception, memory, orientation, learning</a:t>
            </a:r>
          </a:p>
          <a:p>
            <a:pPr lvl="1"/>
            <a:r>
              <a:rPr lang="en-GB" sz="1000" dirty="0"/>
              <a:t>Model of person-environment fit (PE)</a:t>
            </a:r>
          </a:p>
          <a:p>
            <a:pPr lvl="1"/>
            <a:r>
              <a:rPr lang="en-GB" sz="1000" dirty="0"/>
              <a:t>Methods – eye tracking, ambulatory assessment, VR ‘cave’ technologies</a:t>
            </a:r>
          </a:p>
          <a:p>
            <a:pPr lvl="1"/>
            <a:r>
              <a:rPr lang="en-GB" sz="1000" dirty="0"/>
              <a:t>Focus on memory, orientation, learning</a:t>
            </a:r>
          </a:p>
          <a:p>
            <a:pPr lvl="1"/>
            <a:endParaRPr lang="en-GB" sz="1400" dirty="0"/>
          </a:p>
          <a:p>
            <a:r>
              <a:rPr lang="en-GB" sz="1600" dirty="0" err="1"/>
              <a:t>Neurourbanism</a:t>
            </a:r>
            <a:r>
              <a:rPr lang="en-GB" sz="1600" dirty="0"/>
              <a:t> (urban planning, psychiatry and neuroscience)</a:t>
            </a:r>
          </a:p>
          <a:p>
            <a:pPr lvl="1"/>
            <a:r>
              <a:rPr lang="en-GB" sz="1400" dirty="0"/>
              <a:t>Understanding impacts, triggers, risk factors of urban living</a:t>
            </a:r>
          </a:p>
          <a:p>
            <a:pPr lvl="1"/>
            <a:r>
              <a:rPr lang="en-GB" sz="1400" dirty="0"/>
              <a:t>How the brain ‘reacts’ to city life (stress, density, noise, crowds, violence, anonymity, heat)</a:t>
            </a:r>
          </a:p>
          <a:p>
            <a:pPr lvl="1"/>
            <a:r>
              <a:rPr lang="en-GB" sz="1400" dirty="0"/>
              <a:t>Epidemiological and neuroscience methods (EEG, fMRI)</a:t>
            </a:r>
          </a:p>
          <a:p>
            <a:pPr lvl="1"/>
            <a:endParaRPr lang="en-GB" sz="1400" dirty="0"/>
          </a:p>
          <a:p>
            <a:r>
              <a:rPr lang="en-GB" sz="1600" dirty="0"/>
              <a:t>Critical </a:t>
            </a:r>
            <a:r>
              <a:rPr lang="en-GB" sz="1600" dirty="0" err="1"/>
              <a:t>neurogeography</a:t>
            </a:r>
            <a:endParaRPr lang="en-GB" sz="1600" dirty="0"/>
          </a:p>
          <a:p>
            <a:pPr lvl="1"/>
            <a:r>
              <a:rPr lang="en-GB" sz="1200" dirty="0"/>
              <a:t>Cities can be both ‘toxic’ and restorative – ambiguous and contradictory</a:t>
            </a:r>
          </a:p>
          <a:p>
            <a:pPr lvl="1"/>
            <a:r>
              <a:rPr lang="en-GB" sz="1200" dirty="0"/>
              <a:t>All cities are different</a:t>
            </a:r>
          </a:p>
          <a:p>
            <a:pPr lvl="1"/>
            <a:r>
              <a:rPr lang="en-GB" sz="1200" dirty="0"/>
              <a:t>How we ‘see’ the city (through the brain) has consequences for political action</a:t>
            </a:r>
          </a:p>
          <a:p>
            <a:pPr lvl="1"/>
            <a:r>
              <a:rPr lang="en-GB" sz="1200" dirty="0"/>
              <a:t>Engages with what cities are for – and their place in reproducing capitalist relations</a:t>
            </a:r>
          </a:p>
          <a:p>
            <a:pPr lvl="1"/>
            <a:r>
              <a:rPr lang="en-GB" sz="1200" dirty="0"/>
              <a:t>Humans don’t just react to but ‘make, remake and inhabit’ cities (Rose and Fitzgerald 2022)</a:t>
            </a:r>
          </a:p>
          <a:p>
            <a:pPr lvl="1"/>
            <a:r>
              <a:rPr lang="en-GB" sz="1200" dirty="0"/>
              <a:t>Inequalities and diversity matter for urban wellbeing</a:t>
            </a:r>
          </a:p>
          <a:p>
            <a:pPr lvl="1"/>
            <a:endParaRPr lang="en-GB" sz="1200" dirty="0"/>
          </a:p>
        </p:txBody>
      </p:sp>
      <p:pic>
        <p:nvPicPr>
          <p:cNvPr id="4" name="Picture 10">
            <a:hlinkClick r:id="rId3"/>
            <a:extLst>
              <a:ext uri="{FF2B5EF4-FFF2-40B4-BE49-F238E27FC236}">
                <a16:creationId xmlns:a16="http://schemas.microsoft.com/office/drawing/2014/main" id="{F91174A1-BA90-AEFD-F898-EA91CF66E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0168" y="3159203"/>
            <a:ext cx="2422291" cy="14781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A5000D-D752-6AE3-A806-890C667F4790}"/>
              </a:ext>
            </a:extLst>
          </p:cNvPr>
          <p:cNvSpPr txBox="1"/>
          <p:nvPr/>
        </p:nvSpPr>
        <p:spPr>
          <a:xfrm>
            <a:off x="10238756" y="3223883"/>
            <a:ext cx="1712239" cy="600164"/>
          </a:xfrm>
          <a:prstGeom prst="rect">
            <a:avLst/>
          </a:prstGeom>
          <a:noFill/>
        </p:spPr>
        <p:txBody>
          <a:bodyPr wrap="square">
            <a:spAutoFit/>
          </a:bodyPr>
          <a:lstStyle/>
          <a:p>
            <a:r>
              <a:rPr lang="en-GB" sz="1100" dirty="0"/>
              <a:t>Nature editorial: Alison Abbott,2011 Stress and the City: Urban decay</a:t>
            </a:r>
          </a:p>
        </p:txBody>
      </p:sp>
      <p:pic>
        <p:nvPicPr>
          <p:cNvPr id="7" name="Picture 4" descr="Brain Landscape: The Coexistence of Neuroscience and Architecture:  9780195331721: Medicine &amp; Health Science Books @ Amazon.com">
            <a:hlinkClick r:id="rId5"/>
            <a:extLst>
              <a:ext uri="{FF2B5EF4-FFF2-40B4-BE49-F238E27FC236}">
                <a16:creationId xmlns:a16="http://schemas.microsoft.com/office/drawing/2014/main" id="{D01628FA-E312-F5A0-D942-03F6A6D91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541" y="1027906"/>
            <a:ext cx="1256076" cy="1978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7"/>
            <a:extLst>
              <a:ext uri="{FF2B5EF4-FFF2-40B4-BE49-F238E27FC236}">
                <a16:creationId xmlns:a16="http://schemas.microsoft.com/office/drawing/2014/main" id="{C91BD83D-F6A0-B55F-982C-D9B8946D69A6}"/>
              </a:ext>
            </a:extLst>
          </p:cNvPr>
          <p:cNvPicPr>
            <a:picLocks noChangeAspect="1"/>
          </p:cNvPicPr>
          <p:nvPr/>
        </p:nvPicPr>
        <p:blipFill>
          <a:blip r:embed="rId8"/>
          <a:stretch>
            <a:fillRect/>
          </a:stretch>
        </p:blipFill>
        <p:spPr>
          <a:xfrm>
            <a:off x="10094108" y="1043702"/>
            <a:ext cx="1379987" cy="1978658"/>
          </a:xfrm>
          <a:prstGeom prst="rect">
            <a:avLst/>
          </a:prstGeom>
        </p:spPr>
      </p:pic>
      <p:pic>
        <p:nvPicPr>
          <p:cNvPr id="9" name="Picture 2">
            <a:hlinkClick r:id="rId9"/>
            <a:extLst>
              <a:ext uri="{FF2B5EF4-FFF2-40B4-BE49-F238E27FC236}">
                <a16:creationId xmlns:a16="http://schemas.microsoft.com/office/drawing/2014/main" id="{042C13AE-B855-5DC9-3FC5-3A3CD534E2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30227" y="4750959"/>
            <a:ext cx="1272779" cy="1921586"/>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8" descr="Policy Press | Brain Culture - Shaping Policy Through Neuroscience, By  Jessica Pykett">
            <a:hlinkClick r:id="rId11"/>
            <a:extLst>
              <a:ext uri="{FF2B5EF4-FFF2-40B4-BE49-F238E27FC236}">
                <a16:creationId xmlns:a16="http://schemas.microsoft.com/office/drawing/2014/main" id="{93AF96DE-DAED-B5FE-7EB3-5F08CCC815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78216" y="4764661"/>
            <a:ext cx="1272779" cy="1909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13"/>
            <a:extLst>
              <a:ext uri="{FF2B5EF4-FFF2-40B4-BE49-F238E27FC236}">
                <a16:creationId xmlns:a16="http://schemas.microsoft.com/office/drawing/2014/main" id="{88B3BA9B-2561-D2A1-3CEF-DA4B900CC0CE}"/>
              </a:ext>
            </a:extLst>
          </p:cNvPr>
          <p:cNvPicPr>
            <a:picLocks noGrp="1" noRot="1" noChangeAspect="1" noMove="1" noResize="1" noEditPoints="1" noAdjustHandles="1" noChangeArrowheads="1" noChangeShapeType="1" noCrop="1"/>
          </p:cNvPicPr>
          <p:nvPr/>
        </p:nvPicPr>
        <p:blipFill rotWithShape="1">
          <a:blip r:embed="rId14"/>
          <a:srcRect l="52705" t="35073" r="22432" b="28819"/>
          <a:stretch/>
        </p:blipFill>
        <p:spPr>
          <a:xfrm>
            <a:off x="5842057" y="5358866"/>
            <a:ext cx="3380308" cy="1478183"/>
          </a:xfrm>
          <a:prstGeom prst="rect">
            <a:avLst/>
          </a:prstGeom>
        </p:spPr>
      </p:pic>
    </p:spTree>
    <p:extLst>
      <p:ext uri="{BB962C8B-B14F-4D97-AF65-F5344CB8AC3E}">
        <p14:creationId xmlns:p14="http://schemas.microsoft.com/office/powerpoint/2010/main" val="2418881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7388E-9F3A-486A-8AF5-44811867CFE3}"/>
              </a:ext>
            </a:extLst>
          </p:cNvPr>
          <p:cNvSpPr txBox="1"/>
          <p:nvPr/>
        </p:nvSpPr>
        <p:spPr>
          <a:xfrm>
            <a:off x="8868409" y="1816374"/>
            <a:ext cx="3132981" cy="3354765"/>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GB" dirty="0"/>
              <a:t>Place-based</a:t>
            </a:r>
          </a:p>
          <a:p>
            <a:pPr marL="285750" indent="-285750">
              <a:spcAft>
                <a:spcPts val="1000"/>
              </a:spcAft>
              <a:buFont typeface="Arial" panose="020B0604020202020204" pitchFamily="34" charset="0"/>
              <a:buChar char="•"/>
            </a:pPr>
            <a:r>
              <a:rPr lang="en-GB" dirty="0"/>
              <a:t>Objective and subjective</a:t>
            </a:r>
          </a:p>
          <a:p>
            <a:pPr marL="285750" indent="-285750">
              <a:spcAft>
                <a:spcPts val="1000"/>
              </a:spcAft>
              <a:buFont typeface="Arial" panose="020B0604020202020204" pitchFamily="34" charset="0"/>
              <a:buChar char="•"/>
            </a:pPr>
            <a:r>
              <a:rPr lang="en-GB" dirty="0"/>
              <a:t>Public/collective feelings</a:t>
            </a:r>
          </a:p>
          <a:p>
            <a:pPr marL="285750" indent="-285750">
              <a:spcAft>
                <a:spcPts val="1000"/>
              </a:spcAft>
              <a:buFont typeface="Arial" panose="020B0604020202020204" pitchFamily="34" charset="0"/>
              <a:buChar char="•"/>
            </a:pPr>
            <a:r>
              <a:rPr lang="en-GB" dirty="0"/>
              <a:t>Practiced, not ‘achieved’</a:t>
            </a:r>
          </a:p>
          <a:p>
            <a:pPr marL="285750" indent="-285750">
              <a:spcAft>
                <a:spcPts val="1000"/>
              </a:spcAft>
              <a:buFont typeface="Arial" panose="020B0604020202020204" pitchFamily="34" charset="0"/>
              <a:buChar char="•"/>
            </a:pPr>
            <a:r>
              <a:rPr lang="en-GB" dirty="0"/>
              <a:t>Includes but goes beyond health</a:t>
            </a:r>
          </a:p>
          <a:p>
            <a:pPr marL="285750" indent="-285750">
              <a:spcAft>
                <a:spcPts val="1000"/>
              </a:spcAft>
              <a:buFont typeface="Arial" panose="020B0604020202020204" pitchFamily="34" charset="0"/>
              <a:buChar char="•"/>
            </a:pPr>
            <a:r>
              <a:rPr lang="en-GB" dirty="0"/>
              <a:t>Focus on purpose, meaning, fulfilment</a:t>
            </a:r>
          </a:p>
          <a:p>
            <a:pPr marL="285750" indent="-285750">
              <a:spcAft>
                <a:spcPts val="1000"/>
              </a:spcAft>
              <a:buFont typeface="Arial" panose="020B0604020202020204" pitchFamily="34" charset="0"/>
              <a:buChar char="•"/>
            </a:pPr>
            <a:r>
              <a:rPr lang="en-GB" dirty="0"/>
              <a:t>Equalities and inclusion</a:t>
            </a:r>
          </a:p>
        </p:txBody>
      </p:sp>
      <p:pic>
        <p:nvPicPr>
          <p:cNvPr id="8" name="Content Placeholder 7" descr="Diagram&#10;&#10;Description automatically generated">
            <a:extLst>
              <a:ext uri="{FF2B5EF4-FFF2-40B4-BE49-F238E27FC236}">
                <a16:creationId xmlns:a16="http://schemas.microsoft.com/office/drawing/2014/main" id="{5DF6B1CF-EA74-443F-844A-1C3EB097F26C}"/>
              </a:ext>
            </a:extLst>
          </p:cNvPr>
          <p:cNvPicPr>
            <a:picLocks noGrp="1" noChangeAspect="1"/>
          </p:cNvPicPr>
          <p:nvPr>
            <p:ph idx="1"/>
          </p:nvPr>
        </p:nvPicPr>
        <p:blipFill>
          <a:blip r:embed="rId3"/>
          <a:stretch>
            <a:fillRect/>
          </a:stretch>
        </p:blipFill>
        <p:spPr>
          <a:xfrm>
            <a:off x="78051" y="894456"/>
            <a:ext cx="8702676" cy="4351338"/>
          </a:xfrm>
        </p:spPr>
      </p:pic>
    </p:spTree>
    <p:extLst>
      <p:ext uri="{BB962C8B-B14F-4D97-AF65-F5344CB8AC3E}">
        <p14:creationId xmlns:p14="http://schemas.microsoft.com/office/powerpoint/2010/main" val="686660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924169-0066-43D9-B558-EEFE1126974E}"/>
              </a:ext>
            </a:extLst>
          </p:cNvPr>
          <p:cNvSpPr>
            <a:spLocks noGrp="1"/>
          </p:cNvSpPr>
          <p:nvPr>
            <p:ph type="title"/>
          </p:nvPr>
        </p:nvSpPr>
        <p:spPr/>
        <p:txBody>
          <a:bodyPr/>
          <a:lstStyle/>
          <a:p>
            <a:r>
              <a:rPr lang="en-GB" dirty="0"/>
              <a:t>Multiple urbans</a:t>
            </a:r>
          </a:p>
        </p:txBody>
      </p:sp>
      <p:pic>
        <p:nvPicPr>
          <p:cNvPr id="7" name="Content Placeholder 6" descr="Diagram&#10;&#10;Description automatically generated with low confidence">
            <a:extLst>
              <a:ext uri="{FF2B5EF4-FFF2-40B4-BE49-F238E27FC236}">
                <a16:creationId xmlns:a16="http://schemas.microsoft.com/office/drawing/2014/main" id="{0A6C1640-18BF-4211-9A7D-70F23F590ED4}"/>
              </a:ext>
            </a:extLst>
          </p:cNvPr>
          <p:cNvPicPr>
            <a:picLocks noGrp="1" noChangeAspect="1"/>
          </p:cNvPicPr>
          <p:nvPr>
            <p:ph idx="1"/>
          </p:nvPr>
        </p:nvPicPr>
        <p:blipFill>
          <a:blip r:embed="rId3"/>
          <a:stretch>
            <a:fillRect/>
          </a:stretch>
        </p:blipFill>
        <p:spPr>
          <a:xfrm>
            <a:off x="1265875" y="1402715"/>
            <a:ext cx="9013188" cy="4506595"/>
          </a:xfrm>
        </p:spPr>
      </p:pic>
    </p:spTree>
    <p:extLst>
      <p:ext uri="{BB962C8B-B14F-4D97-AF65-F5344CB8AC3E}">
        <p14:creationId xmlns:p14="http://schemas.microsoft.com/office/powerpoint/2010/main" val="3273884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2E60-D549-470F-A399-E25F5DDDB60C}"/>
              </a:ext>
            </a:extLst>
          </p:cNvPr>
          <p:cNvSpPr>
            <a:spLocks noGrp="1"/>
          </p:cNvSpPr>
          <p:nvPr>
            <p:ph type="title"/>
          </p:nvPr>
        </p:nvSpPr>
        <p:spPr/>
        <p:txBody>
          <a:bodyPr/>
          <a:lstStyle/>
          <a:p>
            <a:r>
              <a:rPr lang="en-GB" dirty="0"/>
              <a:t>Urban repair and remediation</a:t>
            </a:r>
          </a:p>
        </p:txBody>
      </p:sp>
      <p:sp>
        <p:nvSpPr>
          <p:cNvPr id="3" name="Content Placeholder 2">
            <a:extLst>
              <a:ext uri="{FF2B5EF4-FFF2-40B4-BE49-F238E27FC236}">
                <a16:creationId xmlns:a16="http://schemas.microsoft.com/office/drawing/2014/main" id="{1A763275-F4BC-DED6-41DD-5973741F8214}"/>
              </a:ext>
            </a:extLst>
          </p:cNvPr>
          <p:cNvSpPr>
            <a:spLocks noGrp="1"/>
          </p:cNvSpPr>
          <p:nvPr>
            <p:ph idx="1"/>
          </p:nvPr>
        </p:nvSpPr>
        <p:spPr>
          <a:xfrm>
            <a:off x="3832964" y="1477108"/>
            <a:ext cx="7890113" cy="5169877"/>
          </a:xfrm>
        </p:spPr>
        <p:txBody>
          <a:bodyPr>
            <a:normAutofit fontScale="92500" lnSpcReduction="20000"/>
          </a:bodyPr>
          <a:lstStyle/>
          <a:p>
            <a:r>
              <a:rPr lang="en-GB" sz="1900" dirty="0">
                <a:effectLst/>
                <a:latin typeface="Calibri" panose="020F0502020204030204" pitchFamily="34" charset="0"/>
                <a:ea typeface="Times New Roman" panose="02020603050405020304" pitchFamily="18" charset="0"/>
              </a:rPr>
              <a:t>A need to </a:t>
            </a:r>
            <a:r>
              <a:rPr lang="en-GB" sz="1900" dirty="0">
                <a:solidFill>
                  <a:srgbClr val="0070C0"/>
                </a:solidFill>
                <a:effectLst/>
                <a:latin typeface="Calibri" panose="020F0502020204030204" pitchFamily="34" charset="0"/>
                <a:ea typeface="Times New Roman" panose="02020603050405020304" pitchFamily="18" charset="0"/>
              </a:rPr>
              <a:t>“think cities from the ground”</a:t>
            </a:r>
            <a:r>
              <a:rPr lang="en-GB" sz="1900" dirty="0">
                <a:effectLst/>
                <a:latin typeface="Calibri" panose="020F0502020204030204" pitchFamily="34" charset="0"/>
                <a:ea typeface="Times New Roman" panose="02020603050405020304" pitchFamily="18" charset="0"/>
              </a:rPr>
              <a:t>? (Amin and </a:t>
            </a:r>
            <a:r>
              <a:rPr lang="en-GB" sz="1900" dirty="0" err="1">
                <a:effectLst/>
                <a:latin typeface="Calibri" panose="020F0502020204030204" pitchFamily="34" charset="0"/>
                <a:ea typeface="Times New Roman" panose="02020603050405020304" pitchFamily="18" charset="0"/>
              </a:rPr>
              <a:t>Lancione</a:t>
            </a:r>
            <a:r>
              <a:rPr lang="en-GB" sz="1900" dirty="0">
                <a:effectLst/>
                <a:latin typeface="Calibri" panose="020F0502020204030204" pitchFamily="34" charset="0"/>
                <a:ea typeface="Times New Roman" panose="02020603050405020304" pitchFamily="18" charset="0"/>
              </a:rPr>
              <a:t> 2022: 3)</a:t>
            </a:r>
          </a:p>
          <a:p>
            <a:pPr lvl="1"/>
            <a:r>
              <a:rPr lang="en-GB" sz="1900" dirty="0">
                <a:effectLst/>
                <a:latin typeface="Calibri" panose="020F0502020204030204" pitchFamily="34" charset="0"/>
                <a:ea typeface="Times New Roman" panose="02020603050405020304" pitchFamily="18" charset="0"/>
              </a:rPr>
              <a:t>decolonial urban scholarship and plural forms of analysis. Cities as entanglements rather than abstractions, </a:t>
            </a:r>
          </a:p>
          <a:p>
            <a:pPr lvl="1"/>
            <a:r>
              <a:rPr lang="en-GB" sz="1900" dirty="0">
                <a:effectLst/>
                <a:latin typeface="Calibri" panose="020F0502020204030204" pitchFamily="34" charset="0"/>
                <a:ea typeface="Times New Roman" panose="02020603050405020304" pitchFamily="18" charset="0"/>
              </a:rPr>
              <a:t>unpacks urban epistemologies – </a:t>
            </a:r>
            <a:r>
              <a:rPr lang="en-GB" sz="1900" dirty="0">
                <a:solidFill>
                  <a:srgbClr val="0070C0"/>
                </a:solidFill>
                <a:effectLst/>
                <a:latin typeface="Calibri" panose="020F0502020204030204" pitchFamily="34" charset="0"/>
                <a:ea typeface="Times New Roman" panose="02020603050405020304" pitchFamily="18" charset="0"/>
              </a:rPr>
              <a:t>“how knowledge about the ground is produced” </a:t>
            </a:r>
          </a:p>
          <a:p>
            <a:pPr lvl="1"/>
            <a:r>
              <a:rPr lang="en-GB" sz="1900" dirty="0">
                <a:effectLst/>
                <a:latin typeface="Calibri" panose="020F0502020204030204" pitchFamily="34" charset="0"/>
                <a:ea typeface="Times New Roman" panose="02020603050405020304" pitchFamily="18" charset="0"/>
              </a:rPr>
              <a:t>Pays attention to </a:t>
            </a:r>
            <a:r>
              <a:rPr lang="en-GB" sz="1900" dirty="0">
                <a:solidFill>
                  <a:srgbClr val="0070C0"/>
                </a:solidFill>
                <a:effectLst/>
                <a:latin typeface="Calibri" panose="020F0502020204030204" pitchFamily="34" charset="0"/>
                <a:ea typeface="Times New Roman" panose="02020603050405020304" pitchFamily="18" charset="0"/>
              </a:rPr>
              <a:t>“</a:t>
            </a:r>
            <a:r>
              <a:rPr lang="en-GB" sz="1900" dirty="0">
                <a:solidFill>
                  <a:srgbClr val="0070C0"/>
                </a:solidFill>
              </a:rPr>
              <a:t>the horizontal, connective, and aggregative forces of city-making” </a:t>
            </a:r>
            <a:r>
              <a:rPr lang="en-GB" sz="1900" dirty="0"/>
              <a:t>for reparative action</a:t>
            </a:r>
            <a:endParaRPr lang="en-GB" sz="1900" dirty="0">
              <a:effectLst/>
              <a:latin typeface="Calibri" panose="020F0502020204030204" pitchFamily="34" charset="0"/>
              <a:ea typeface="Times New Roman" panose="02020603050405020304" pitchFamily="18" charset="0"/>
            </a:endParaRPr>
          </a:p>
          <a:p>
            <a:endParaRPr lang="en-GB" sz="1800" dirty="0">
              <a:effectLst/>
              <a:latin typeface="Calibri" panose="020F0502020204030204" pitchFamily="34" charset="0"/>
              <a:ea typeface="Times New Roman" panose="02020603050405020304" pitchFamily="18" charset="0"/>
            </a:endParaRPr>
          </a:p>
          <a:p>
            <a:r>
              <a:rPr lang="en-GB" sz="1900" dirty="0">
                <a:effectLst/>
                <a:latin typeface="Calibri" panose="020F0502020204030204" pitchFamily="34" charset="0"/>
                <a:ea typeface="Times New Roman" panose="02020603050405020304" pitchFamily="18" charset="0"/>
              </a:rPr>
              <a:t>Urban niching tactics and urban remediation</a:t>
            </a:r>
          </a:p>
          <a:p>
            <a:pPr lvl="1"/>
            <a:r>
              <a:rPr lang="en-GB" sz="1900" dirty="0">
                <a:latin typeface="Calibri" panose="020F0502020204030204" pitchFamily="34" charset="0"/>
                <a:ea typeface="Times New Roman" panose="02020603050405020304" pitchFamily="18" charset="0"/>
              </a:rPr>
              <a:t>Interdisciplinary, ethnographic research situated in communities, e.g. </a:t>
            </a:r>
          </a:p>
          <a:p>
            <a:pPr lvl="1"/>
            <a:r>
              <a:rPr lang="en-GB" sz="1900" dirty="0">
                <a:effectLst/>
                <a:latin typeface="Calibri" panose="020F0502020204030204" pitchFamily="34" charset="0"/>
                <a:ea typeface="Times New Roman" panose="02020603050405020304" pitchFamily="18" charset="0"/>
              </a:rPr>
              <a:t>Understanding of urban atmospheres, perceptual attention, city-person interactions, coping strategies, navigational tactics (Bieler 2016), </a:t>
            </a:r>
          </a:p>
          <a:p>
            <a:pPr lvl="1"/>
            <a:r>
              <a:rPr lang="en-GB" sz="1900" dirty="0">
                <a:effectLst/>
                <a:latin typeface="Calibri" panose="020F0502020204030204" pitchFamily="34" charset="0"/>
                <a:ea typeface="Times New Roman" panose="02020603050405020304" pitchFamily="18" charset="0"/>
              </a:rPr>
              <a:t>Proposals for urban planning and new therapies to promote recovery – through </a:t>
            </a:r>
            <a:r>
              <a:rPr lang="en-GB" sz="1900" dirty="0">
                <a:solidFill>
                  <a:srgbClr val="0070C0"/>
                </a:solidFill>
                <a:latin typeface="Calibri" panose="020F0502020204030204" pitchFamily="34" charset="0"/>
                <a:ea typeface="Times New Roman" panose="02020603050405020304" pitchFamily="18" charset="0"/>
              </a:rPr>
              <a:t>“</a:t>
            </a:r>
            <a:r>
              <a:rPr lang="en-GB" sz="1900" dirty="0">
                <a:solidFill>
                  <a:srgbClr val="0070C0"/>
                </a:solidFill>
                <a:effectLst/>
                <a:latin typeface="Calibri" panose="020F0502020204030204" pitchFamily="34" charset="0"/>
                <a:ea typeface="Times New Roman" panose="02020603050405020304" pitchFamily="18" charset="0"/>
              </a:rPr>
              <a:t>environmental enrichment”</a:t>
            </a:r>
            <a:r>
              <a:rPr lang="en-GB" sz="1900" dirty="0">
                <a:effectLst/>
                <a:latin typeface="Calibri" panose="020F0502020204030204" pitchFamily="34" charset="0"/>
                <a:ea typeface="Times New Roman" panose="02020603050405020304" pitchFamily="18" charset="0"/>
              </a:rPr>
              <a:t> ‘walk and talk’ groups, tailored therapies to person in their own city (</a:t>
            </a:r>
            <a:r>
              <a:rPr lang="en-GB" sz="1900" dirty="0" err="1">
                <a:latin typeface="Calibri" panose="020F0502020204030204" pitchFamily="34" charset="0"/>
                <a:ea typeface="Times New Roman" panose="02020603050405020304" pitchFamily="18" charset="0"/>
              </a:rPr>
              <a:t>Baumman</a:t>
            </a:r>
            <a:r>
              <a:rPr lang="en-GB" sz="1900" dirty="0">
                <a:latin typeface="Calibri" panose="020F0502020204030204" pitchFamily="34" charset="0"/>
                <a:ea typeface="Times New Roman" panose="02020603050405020304" pitchFamily="18" charset="0"/>
              </a:rPr>
              <a:t>, </a:t>
            </a:r>
            <a:r>
              <a:rPr lang="en-GB" sz="1900" dirty="0" err="1">
                <a:latin typeface="Calibri" panose="020F0502020204030204" pitchFamily="34" charset="0"/>
                <a:ea typeface="Times New Roman" panose="02020603050405020304" pitchFamily="18" charset="0"/>
              </a:rPr>
              <a:t>Sö</a:t>
            </a:r>
            <a:r>
              <a:rPr lang="en-GB" sz="1900" dirty="0" err="1">
                <a:effectLst/>
                <a:latin typeface="Calibri" panose="020F0502020204030204" pitchFamily="34" charset="0"/>
                <a:ea typeface="Times New Roman" panose="02020603050405020304" pitchFamily="18" charset="0"/>
              </a:rPr>
              <a:t>derström</a:t>
            </a:r>
            <a:r>
              <a:rPr lang="en-GB" sz="1900" dirty="0">
                <a:effectLst/>
                <a:latin typeface="Calibri" panose="020F0502020204030204" pitchFamily="34" charset="0"/>
                <a:ea typeface="Times New Roman" panose="02020603050405020304" pitchFamily="18" charset="0"/>
              </a:rPr>
              <a:t> et al 2019)</a:t>
            </a:r>
          </a:p>
          <a:p>
            <a:pPr lvl="1"/>
            <a:r>
              <a:rPr lang="en-GB" sz="1900" dirty="0">
                <a:effectLst/>
                <a:latin typeface="Calibri" panose="020F0502020204030204" pitchFamily="34" charset="0"/>
                <a:ea typeface="Times New Roman" panose="02020603050405020304" pitchFamily="18" charset="0"/>
              </a:rPr>
              <a:t>Explores the human and non-human “</a:t>
            </a:r>
            <a:r>
              <a:rPr lang="en-GB" sz="1900" dirty="0">
                <a:solidFill>
                  <a:srgbClr val="0070C0"/>
                </a:solidFill>
                <a:effectLst/>
                <a:latin typeface="Calibri" panose="020F0502020204030204" pitchFamily="34" charset="0"/>
                <a:ea typeface="Times New Roman" panose="02020603050405020304" pitchFamily="18" charset="0"/>
              </a:rPr>
              <a:t>spaces, bodies, objects and forces” </a:t>
            </a:r>
            <a:r>
              <a:rPr lang="en-GB" sz="1900" dirty="0">
                <a:effectLst/>
                <a:latin typeface="Calibri" panose="020F0502020204030204" pitchFamily="34" charset="0"/>
                <a:ea typeface="Times New Roman" panose="02020603050405020304" pitchFamily="18" charset="0"/>
              </a:rPr>
              <a:t>(Duff) which enable </a:t>
            </a:r>
            <a:r>
              <a:rPr lang="en-GB" sz="1900" dirty="0">
                <a:latin typeface="Calibri" panose="020F0502020204030204" pitchFamily="34" charset="0"/>
                <a:ea typeface="Times New Roman" panose="02020603050405020304" pitchFamily="18" charset="0"/>
              </a:rPr>
              <a:t>or impede </a:t>
            </a:r>
            <a:r>
              <a:rPr lang="en-GB" sz="1900" dirty="0">
                <a:effectLst/>
                <a:latin typeface="Calibri" panose="020F0502020204030204" pitchFamily="34" charset="0"/>
                <a:ea typeface="Times New Roman" panose="02020603050405020304" pitchFamily="18" charset="0"/>
              </a:rPr>
              <a:t>recovery, and the rhythms of rehabilitation, support, setbacks, conceptualisations of mental illness and functioning</a:t>
            </a:r>
          </a:p>
          <a:p>
            <a:pPr>
              <a:spcBef>
                <a:spcPts val="1500"/>
              </a:spcBef>
            </a:pPr>
            <a:r>
              <a:rPr lang="en-GB" sz="1900" dirty="0">
                <a:effectLst/>
                <a:latin typeface="Calibri" panose="020F0502020204030204" pitchFamily="34" charset="0"/>
                <a:ea typeface="Times New Roman" panose="02020603050405020304" pitchFamily="18" charset="0"/>
              </a:rPr>
              <a:t>Politicising an ethic of care as an essential condition of human living, social and political life (</a:t>
            </a:r>
            <a:r>
              <a:rPr lang="en-GB" sz="1900" dirty="0" err="1">
                <a:effectLst/>
                <a:latin typeface="Calibri" panose="020F0502020204030204" pitchFamily="34" charset="0"/>
                <a:ea typeface="Times New Roman" panose="02020603050405020304" pitchFamily="18" charset="0"/>
              </a:rPr>
              <a:t>Tronto</a:t>
            </a:r>
            <a:r>
              <a:rPr lang="en-GB" sz="1900" dirty="0">
                <a:effectLst/>
                <a:latin typeface="Calibri" panose="020F0502020204030204" pitchFamily="34" charset="0"/>
                <a:ea typeface="Times New Roman" panose="02020603050405020304" pitchFamily="18" charset="0"/>
              </a:rPr>
              <a:t> 1998)</a:t>
            </a:r>
            <a:endParaRPr lang="en-GB" sz="1100" dirty="0"/>
          </a:p>
        </p:txBody>
      </p:sp>
      <p:pic>
        <p:nvPicPr>
          <p:cNvPr id="5" name="Picture 4">
            <a:extLst>
              <a:ext uri="{FF2B5EF4-FFF2-40B4-BE49-F238E27FC236}">
                <a16:creationId xmlns:a16="http://schemas.microsoft.com/office/drawing/2014/main" id="{EBEB9DD0-E22E-5F84-3D7B-E36EB2F1746A}"/>
              </a:ext>
            </a:extLst>
          </p:cNvPr>
          <p:cNvPicPr>
            <a:picLocks noChangeAspect="1"/>
          </p:cNvPicPr>
          <p:nvPr/>
        </p:nvPicPr>
        <p:blipFill>
          <a:blip r:embed="rId3"/>
          <a:stretch>
            <a:fillRect/>
          </a:stretch>
        </p:blipFill>
        <p:spPr>
          <a:xfrm>
            <a:off x="750580" y="1477108"/>
            <a:ext cx="2830138" cy="4222505"/>
          </a:xfrm>
          <a:prstGeom prst="rect">
            <a:avLst/>
          </a:prstGeom>
        </p:spPr>
      </p:pic>
    </p:spTree>
    <p:extLst>
      <p:ext uri="{BB962C8B-B14F-4D97-AF65-F5344CB8AC3E}">
        <p14:creationId xmlns:p14="http://schemas.microsoft.com/office/powerpoint/2010/main" val="224645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A2765-040B-39CE-0EF1-A2306556C792}"/>
              </a:ext>
            </a:extLst>
          </p:cNvPr>
          <p:cNvSpPr>
            <a:spLocks noGrp="1"/>
          </p:cNvSpPr>
          <p:nvPr>
            <p:ph type="ctrTitle"/>
          </p:nvPr>
        </p:nvSpPr>
        <p:spPr>
          <a:xfrm>
            <a:off x="7821944" y="1695487"/>
            <a:ext cx="4289349" cy="2387600"/>
          </a:xfrm>
        </p:spPr>
        <p:txBody>
          <a:bodyPr/>
          <a:lstStyle/>
          <a:p>
            <a:r>
              <a:rPr lang="en-GB" dirty="0">
                <a:solidFill>
                  <a:schemeClr val="bg1"/>
                </a:solidFill>
              </a:rPr>
              <a:t>Writing the Good City</a:t>
            </a:r>
          </a:p>
        </p:txBody>
      </p:sp>
      <p:sp>
        <p:nvSpPr>
          <p:cNvPr id="5" name="Subtitle 4">
            <a:extLst>
              <a:ext uri="{FF2B5EF4-FFF2-40B4-BE49-F238E27FC236}">
                <a16:creationId xmlns:a16="http://schemas.microsoft.com/office/drawing/2014/main" id="{C1567FF9-E441-579E-8954-6D558FC8ADF5}"/>
              </a:ext>
            </a:extLst>
          </p:cNvPr>
          <p:cNvSpPr>
            <a:spLocks noGrp="1"/>
          </p:cNvSpPr>
          <p:nvPr>
            <p:ph type="subTitle" idx="1"/>
          </p:nvPr>
        </p:nvSpPr>
        <p:spPr>
          <a:xfrm>
            <a:off x="7537174" y="4426986"/>
            <a:ext cx="4654826" cy="1655762"/>
          </a:xfrm>
        </p:spPr>
        <p:txBody>
          <a:bodyPr>
            <a:normAutofit/>
          </a:bodyPr>
          <a:lstStyle/>
          <a:p>
            <a:r>
              <a:rPr lang="en-GB" sz="3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oping, restoration and repair in urban environments</a:t>
            </a:r>
            <a:endParaRPr lang="en-GB" sz="4000" dirty="0">
              <a:solidFill>
                <a:schemeClr val="bg1"/>
              </a:solidFill>
            </a:endParaRPr>
          </a:p>
        </p:txBody>
      </p:sp>
      <p:pic>
        <p:nvPicPr>
          <p:cNvPr id="1031" name="Picture 1">
            <a:extLst>
              <a:ext uri="{FF2B5EF4-FFF2-40B4-BE49-F238E27FC236}">
                <a16:creationId xmlns:a16="http://schemas.microsoft.com/office/drawing/2014/main" id="{0AF0C014-4B7A-4DE5-EAAF-54218F0DB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0" y="2362134"/>
            <a:ext cx="2786171" cy="9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The Institute for Mental Health (IMH) (@IMH_UoB) / Twitter">
            <a:extLst>
              <a:ext uri="{FF2B5EF4-FFF2-40B4-BE49-F238E27FC236}">
                <a16:creationId xmlns:a16="http://schemas.microsoft.com/office/drawing/2014/main" id="{617F521C-569E-5920-2FC4-6F39CFC3A426}"/>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3573429"/>
            <a:ext cx="1019317" cy="10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ext&#10;&#10;Description automatically generated with medium confidence">
            <a:extLst>
              <a:ext uri="{FF2B5EF4-FFF2-40B4-BE49-F238E27FC236}">
                <a16:creationId xmlns:a16="http://schemas.microsoft.com/office/drawing/2014/main" id="{61C60BCC-2E91-D747-EE71-4CA7CC400C97}"/>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03358" y="69574"/>
            <a:ext cx="2786171" cy="2067339"/>
          </a:xfrm>
          <a:prstGeom prst="rect">
            <a:avLst/>
          </a:prstGeom>
        </p:spPr>
      </p:pic>
      <p:sp>
        <p:nvSpPr>
          <p:cNvPr id="2" name="TextBox 1">
            <a:extLst>
              <a:ext uri="{FF2B5EF4-FFF2-40B4-BE49-F238E27FC236}">
                <a16:creationId xmlns:a16="http://schemas.microsoft.com/office/drawing/2014/main" id="{D6D9C0B6-1DDC-2A3B-CD6C-9D03D6EEF694}"/>
              </a:ext>
            </a:extLst>
          </p:cNvPr>
          <p:cNvSpPr txBox="1"/>
          <p:nvPr/>
        </p:nvSpPr>
        <p:spPr>
          <a:xfrm>
            <a:off x="0" y="6488668"/>
            <a:ext cx="24063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Join in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Teams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46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sign from a wire&#10;&#10;Description automatically generated">
            <a:extLst>
              <a:ext uri="{FF2B5EF4-FFF2-40B4-BE49-F238E27FC236}">
                <a16:creationId xmlns:a16="http://schemas.microsoft.com/office/drawing/2014/main" id="{EB68E53F-6215-BE58-84E4-E218885D4734}"/>
              </a:ext>
            </a:extLst>
          </p:cNvPr>
          <p:cNvPicPr>
            <a:picLocks noChangeAspect="1"/>
          </p:cNvPicPr>
          <p:nvPr/>
        </p:nvPicPr>
        <p:blipFill rotWithShape="1">
          <a:blip r:embed="rId3"/>
          <a:srcRect t="463" r="3" b="17313"/>
          <a:stretch/>
        </p:blipFill>
        <p:spPr bwMode="auto">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a:noFill/>
          <a:extLst>
            <a:ext uri="{909E8E84-426E-40DD-AFC4-6F175D3DCCD1}">
              <a14:hiddenFill xmlns:a14="http://schemas.microsoft.com/office/drawing/2010/main">
                <a:solidFill>
                  <a:srgbClr val="FFFFFF"/>
                </a:solidFill>
              </a14:hiddenFill>
            </a:ext>
          </a:extLst>
        </p:spPr>
      </p:pic>
      <p:pic>
        <p:nvPicPr>
          <p:cNvPr id="27" name="Picture 26" descr="A group of people standing outside of a dome&#10;&#10;Description automatically generated">
            <a:extLst>
              <a:ext uri="{FF2B5EF4-FFF2-40B4-BE49-F238E27FC236}">
                <a16:creationId xmlns:a16="http://schemas.microsoft.com/office/drawing/2014/main" id="{6711F519-5872-DE17-6636-C146DFE69F8A}"/>
              </a:ext>
            </a:extLst>
          </p:cNvPr>
          <p:cNvPicPr>
            <a:picLocks noChangeAspect="1"/>
          </p:cNvPicPr>
          <p:nvPr/>
        </p:nvPicPr>
        <p:blipFill rotWithShape="1">
          <a:blip r:embed="rId4"/>
          <a:srcRect l="13381" r="14147" b="4"/>
          <a:stretch/>
        </p:blipFill>
        <p:spPr>
          <a:xfrm>
            <a:off x="3584174" y="127446"/>
            <a:ext cx="3943970" cy="4081426"/>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pic>
        <p:nvPicPr>
          <p:cNvPr id="25" name="Picture 24" descr="A red building with people sitting outside&#10;&#10;Description automatically generated">
            <a:extLst>
              <a:ext uri="{FF2B5EF4-FFF2-40B4-BE49-F238E27FC236}">
                <a16:creationId xmlns:a16="http://schemas.microsoft.com/office/drawing/2014/main" id="{D9C486E9-9D56-6014-F8F1-C25DE4A00D6A}"/>
              </a:ext>
            </a:extLst>
          </p:cNvPr>
          <p:cNvPicPr>
            <a:picLocks noChangeAspect="1"/>
          </p:cNvPicPr>
          <p:nvPr/>
        </p:nvPicPr>
        <p:blipFill rotWithShape="1">
          <a:blip r:embed="rId5"/>
          <a:srcRect l="3932" r="21573"/>
          <a:stretch/>
        </p:blipFill>
        <p:spPr>
          <a:xfrm>
            <a:off x="8260460" y="10"/>
            <a:ext cx="3931544" cy="3958215"/>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7" name="AutoShape 2">
            <a:extLst>
              <a:ext uri="{FF2B5EF4-FFF2-40B4-BE49-F238E27FC236}">
                <a16:creationId xmlns:a16="http://schemas.microsoft.com/office/drawing/2014/main" id="{87C2F5B8-F2CF-9769-FBED-E526CFE751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a:extLst>
              <a:ext uri="{FF2B5EF4-FFF2-40B4-BE49-F238E27FC236}">
                <a16:creationId xmlns:a16="http://schemas.microsoft.com/office/drawing/2014/main" id="{7AEBC9F6-E645-6651-587D-B3B8A9ED092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2" name="Content Placeholder 31" descr="A poster for a children's playground&#10;&#10;Description automatically generated">
            <a:extLst>
              <a:ext uri="{FF2B5EF4-FFF2-40B4-BE49-F238E27FC236}">
                <a16:creationId xmlns:a16="http://schemas.microsoft.com/office/drawing/2014/main" id="{E2E7B0E0-7B48-FFBA-A389-B8C35DF0D419}"/>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210520" y="4396636"/>
            <a:ext cx="6218558" cy="2333918"/>
          </a:xfrm>
          <a:prstGeom prst="rect">
            <a:avLst/>
          </a:prstGeom>
        </p:spPr>
      </p:pic>
    </p:spTree>
    <p:extLst>
      <p:ext uri="{BB962C8B-B14F-4D97-AF65-F5344CB8AC3E}">
        <p14:creationId xmlns:p14="http://schemas.microsoft.com/office/powerpoint/2010/main" val="1421259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77F1-000A-7451-D9B2-B62403DECD16}"/>
              </a:ext>
            </a:extLst>
          </p:cNvPr>
          <p:cNvSpPr>
            <a:spLocks noGrp="1"/>
          </p:cNvSpPr>
          <p:nvPr>
            <p:ph type="title"/>
          </p:nvPr>
        </p:nvSpPr>
        <p:spPr/>
        <p:txBody>
          <a:bodyPr>
            <a:normAutofit/>
          </a:bodyPr>
          <a:lstStyle/>
          <a:p>
            <a:r>
              <a:rPr lang="en-GB" sz="3600" b="1" dirty="0">
                <a:solidFill>
                  <a:srgbClr val="00A1BE"/>
                </a:solidFill>
                <a:latin typeface="Arial headings"/>
              </a:rPr>
              <a:t>Aims</a:t>
            </a:r>
          </a:p>
        </p:txBody>
      </p:sp>
      <p:sp>
        <p:nvSpPr>
          <p:cNvPr id="5" name="Text Placeholder 4">
            <a:extLst>
              <a:ext uri="{FF2B5EF4-FFF2-40B4-BE49-F238E27FC236}">
                <a16:creationId xmlns:a16="http://schemas.microsoft.com/office/drawing/2014/main" id="{58F973DD-1802-CCAE-00BD-EB66E4BFCBCB}"/>
              </a:ext>
            </a:extLst>
          </p:cNvPr>
          <p:cNvSpPr>
            <a:spLocks noGrp="1"/>
          </p:cNvSpPr>
          <p:nvPr>
            <p:ph type="body" idx="1"/>
          </p:nvPr>
        </p:nvSpPr>
        <p:spPr>
          <a:xfrm>
            <a:off x="839788" y="1316702"/>
            <a:ext cx="5157787" cy="823912"/>
          </a:xfrm>
        </p:spPr>
        <p:txBody>
          <a:bodyPr/>
          <a:lstStyle/>
          <a:p>
            <a:r>
              <a:rPr lang="en-GB" dirty="0"/>
              <a:t>Festival Aims</a:t>
            </a:r>
          </a:p>
        </p:txBody>
      </p:sp>
      <p:sp>
        <p:nvSpPr>
          <p:cNvPr id="6" name="Content Placeholder 5">
            <a:extLst>
              <a:ext uri="{FF2B5EF4-FFF2-40B4-BE49-F238E27FC236}">
                <a16:creationId xmlns:a16="http://schemas.microsoft.com/office/drawing/2014/main" id="{869E9894-F7BB-112A-CE6E-DC61ECDC58E9}"/>
              </a:ext>
            </a:extLst>
          </p:cNvPr>
          <p:cNvSpPr>
            <a:spLocks noGrp="1"/>
          </p:cNvSpPr>
          <p:nvPr>
            <p:ph sz="half" idx="2"/>
          </p:nvPr>
        </p:nvSpPr>
        <p:spPr>
          <a:xfrm>
            <a:off x="563672" y="2342237"/>
            <a:ext cx="5684728" cy="3684588"/>
          </a:xfrm>
        </p:spPr>
        <p:txBody>
          <a:bodyPr>
            <a:normAutofit fontScale="25000" lnSpcReduction="20000"/>
          </a:bodyPr>
          <a:lstStyle/>
          <a:p>
            <a:pPr marL="342900" lvl="0" indent="-342900">
              <a:lnSpc>
                <a:spcPct val="120000"/>
              </a:lnSpc>
              <a:spcBef>
                <a:spcPts val="500"/>
              </a:spcBef>
              <a:spcAft>
                <a:spcPts val="500"/>
              </a:spcAft>
              <a:buFont typeface="Symbol" panose="05050102010706020507" pitchFamily="18" charset="2"/>
              <a:buChar char=""/>
            </a:pPr>
            <a:r>
              <a:rPr lang="en-GB" sz="7200" dirty="0">
                <a:effectLst/>
                <a:ea typeface="Calibri" panose="020F0502020204030204" pitchFamily="34" charset="0"/>
                <a:cs typeface="Times New Roman" panose="02020603050405020304" pitchFamily="18" charset="0"/>
              </a:rPr>
              <a:t>Support and generate a new way for community organisations to work across the city to connect community wellbeing, green spaces and sustainable action. </a:t>
            </a:r>
          </a:p>
          <a:p>
            <a:pPr marL="342900" lvl="0" indent="-342900">
              <a:lnSpc>
                <a:spcPct val="120000"/>
              </a:lnSpc>
              <a:spcBef>
                <a:spcPts val="500"/>
              </a:spcBef>
              <a:spcAft>
                <a:spcPts val="500"/>
              </a:spcAft>
              <a:buFont typeface="Symbol" panose="05050102010706020507" pitchFamily="18" charset="2"/>
              <a:buChar char=""/>
            </a:pPr>
            <a:r>
              <a:rPr lang="en-GB" sz="7200" dirty="0">
                <a:effectLst/>
                <a:ea typeface="Calibri" panose="020F0502020204030204" pitchFamily="34" charset="0"/>
                <a:cs typeface="Times New Roman" panose="02020603050405020304" pitchFamily="18" charset="0"/>
              </a:rPr>
              <a:t>Make new connections and act as a springboard for community organisations to be empowered to act in their neighbourhoods. </a:t>
            </a:r>
          </a:p>
          <a:p>
            <a:pPr marL="342900" lvl="0" indent="-342900">
              <a:lnSpc>
                <a:spcPct val="120000"/>
              </a:lnSpc>
              <a:spcBef>
                <a:spcPts val="500"/>
              </a:spcBef>
              <a:spcAft>
                <a:spcPts val="500"/>
              </a:spcAft>
              <a:buFont typeface="Symbol" panose="05050102010706020507" pitchFamily="18" charset="2"/>
              <a:buChar char=""/>
            </a:pPr>
            <a:r>
              <a:rPr lang="en-GB" sz="7200" dirty="0">
                <a:effectLst/>
                <a:ea typeface="Calibri" panose="020F0502020204030204" pitchFamily="34" charset="0"/>
                <a:cs typeface="Times New Roman" panose="02020603050405020304" pitchFamily="18" charset="0"/>
              </a:rPr>
              <a:t>Involve local people in community-based activity, increase participation and pull people back together in the neighbourhood following the Covid-19 pandemic.</a:t>
            </a:r>
          </a:p>
          <a:p>
            <a:pPr marL="342900" lvl="0" indent="-342900">
              <a:lnSpc>
                <a:spcPct val="120000"/>
              </a:lnSpc>
              <a:spcBef>
                <a:spcPts val="500"/>
              </a:spcBef>
              <a:spcAft>
                <a:spcPts val="500"/>
              </a:spcAft>
              <a:buFont typeface="Symbol" panose="05050102010706020507" pitchFamily="18" charset="2"/>
              <a:buChar char=""/>
            </a:pPr>
            <a:r>
              <a:rPr lang="en-GB" sz="7200" dirty="0">
                <a:effectLst/>
                <a:ea typeface="Calibri" panose="020F0502020204030204" pitchFamily="34" charset="0"/>
                <a:cs typeface="Times New Roman" panose="02020603050405020304" pitchFamily="18" charset="0"/>
              </a:rPr>
              <a:t>Give an opportunity for people who may not have yet seen themselves as part of the solution to the climate crisis to shape the city’s net zero agenda </a:t>
            </a:r>
          </a:p>
          <a:p>
            <a:endParaRPr lang="en-GB" dirty="0"/>
          </a:p>
        </p:txBody>
      </p:sp>
      <p:sp>
        <p:nvSpPr>
          <p:cNvPr id="7" name="Text Placeholder 6">
            <a:extLst>
              <a:ext uri="{FF2B5EF4-FFF2-40B4-BE49-F238E27FC236}">
                <a16:creationId xmlns:a16="http://schemas.microsoft.com/office/drawing/2014/main" id="{3F08BF46-BD69-3F5C-2027-6BF685DF88E1}"/>
              </a:ext>
            </a:extLst>
          </p:cNvPr>
          <p:cNvSpPr>
            <a:spLocks noGrp="1"/>
          </p:cNvSpPr>
          <p:nvPr>
            <p:ph type="body" sz="quarter" idx="3"/>
          </p:nvPr>
        </p:nvSpPr>
        <p:spPr>
          <a:xfrm>
            <a:off x="6470541" y="1293737"/>
            <a:ext cx="5183188" cy="823912"/>
          </a:xfrm>
        </p:spPr>
        <p:txBody>
          <a:bodyPr/>
          <a:lstStyle/>
          <a:p>
            <a:r>
              <a:rPr lang="en-GB" dirty="0"/>
              <a:t>Research Questions</a:t>
            </a:r>
          </a:p>
        </p:txBody>
      </p:sp>
      <p:sp>
        <p:nvSpPr>
          <p:cNvPr id="4" name="AutoShape 2">
            <a:extLst>
              <a:ext uri="{FF2B5EF4-FFF2-40B4-BE49-F238E27FC236}">
                <a16:creationId xmlns:a16="http://schemas.microsoft.com/office/drawing/2014/main" id="{EE7A4381-A1E2-57D2-ED2E-DB63BD2682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Content Placeholder 5">
            <a:extLst>
              <a:ext uri="{FF2B5EF4-FFF2-40B4-BE49-F238E27FC236}">
                <a16:creationId xmlns:a16="http://schemas.microsoft.com/office/drawing/2014/main" id="{DD1EF58A-38B1-FC8C-5D9C-6578D51A0A5A}"/>
              </a:ext>
            </a:extLst>
          </p:cNvPr>
          <p:cNvSpPr txBox="1">
            <a:spLocks/>
          </p:cNvSpPr>
          <p:nvPr/>
        </p:nvSpPr>
        <p:spPr>
          <a:xfrm>
            <a:off x="6470541" y="2544610"/>
            <a:ext cx="5157787" cy="3684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r>
              <a:rPr lang="en-GB" sz="1800" dirty="0">
                <a:effectLst/>
                <a:ea typeface="Calibri" panose="020F0502020204030204" pitchFamily="34" charset="0"/>
                <a:cs typeface="Times New Roman" panose="02020603050405020304" pitchFamily="18" charset="0"/>
              </a:rPr>
              <a:t>What are the best methods for engaging with local community members and organisations for planning an annual Festival event?</a:t>
            </a:r>
          </a:p>
          <a:p>
            <a:pPr marL="342900" lvl="0" indent="-342900">
              <a:buFont typeface="+mj-lt"/>
              <a:buAutoNum type="arabicPeriod"/>
            </a:pPr>
            <a:endParaRPr lang="en-GB" sz="1800" dirty="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effectLst/>
                <a:ea typeface="Calibri" panose="020F0502020204030204" pitchFamily="34" charset="0"/>
                <a:cs typeface="Times New Roman" panose="02020603050405020304" pitchFamily="18" charset="0"/>
              </a:rPr>
              <a:t>How can the Neighbourhood Futures Festival build sense of community, inclusion and belonging, social connection, trust and collective action?</a:t>
            </a:r>
          </a:p>
          <a:p>
            <a:pPr marL="342900" lvl="0" indent="-342900">
              <a:buFont typeface="+mj-lt"/>
              <a:buAutoNum type="arabicPeriod"/>
            </a:pPr>
            <a:endParaRPr lang="en-GB" sz="1800" dirty="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effectLst/>
                <a:ea typeface="Calibri" panose="020F0502020204030204" pitchFamily="34" charset="0"/>
                <a:cs typeface="Times New Roman" panose="02020603050405020304" pitchFamily="18" charset="0"/>
              </a:rPr>
              <a:t>How could Edgbaston Reservoir Nature and Wellbeing Centre shape nature connectedness and wellbeing for future community organising on sustainability?</a:t>
            </a:r>
          </a:p>
          <a:p>
            <a:endParaRPr lang="en-GB" dirty="0"/>
          </a:p>
        </p:txBody>
      </p:sp>
    </p:spTree>
    <p:extLst>
      <p:ext uri="{BB962C8B-B14F-4D97-AF65-F5344CB8AC3E}">
        <p14:creationId xmlns:p14="http://schemas.microsoft.com/office/powerpoint/2010/main" val="2382072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61CBC5-09D0-48E7-842D-08F5FC3F6AA9}"/>
              </a:ext>
            </a:extLst>
          </p:cNvPr>
          <p:cNvSpPr>
            <a:spLocks noGrp="1"/>
          </p:cNvSpPr>
          <p:nvPr>
            <p:ph type="title"/>
          </p:nvPr>
        </p:nvSpPr>
        <p:spPr>
          <a:xfrm>
            <a:off x="403507" y="633199"/>
            <a:ext cx="3878012" cy="1938076"/>
          </a:xfrm>
        </p:spPr>
        <p:txBody>
          <a:bodyPr vert="horz" lIns="91440" tIns="45720" rIns="91440" bIns="45720" rtlCol="0" anchor="ctr">
            <a:normAutofit/>
          </a:bodyPr>
          <a:lstStyle/>
          <a:p>
            <a:r>
              <a:rPr lang="en-US" b="1" kern="1200" dirty="0">
                <a:solidFill>
                  <a:srgbClr val="00A1BE"/>
                </a:solidFill>
                <a:latin typeface="Arial headings"/>
              </a:rPr>
              <a:t>Site and context</a:t>
            </a:r>
          </a:p>
        </p:txBody>
      </p:sp>
      <p:pic>
        <p:nvPicPr>
          <p:cNvPr id="13" name="Content Placeholder 12" descr="A beach with a body of water and a city in the background&#10;&#10;Description automatically generated">
            <a:extLst>
              <a:ext uri="{FF2B5EF4-FFF2-40B4-BE49-F238E27FC236}">
                <a16:creationId xmlns:a16="http://schemas.microsoft.com/office/drawing/2014/main" id="{68B77FC1-C233-FDEE-81D0-3B77A42894CE}"/>
              </a:ext>
            </a:extLst>
          </p:cNvPr>
          <p:cNvPicPr>
            <a:picLocks noGrp="1" noChangeAspect="1"/>
          </p:cNvPicPr>
          <p:nvPr>
            <p:ph sz="half" idx="2"/>
          </p:nvPr>
        </p:nvPicPr>
        <p:blipFill rotWithShape="1">
          <a:blip r:embed="rId3"/>
          <a:srcRect t="10751" b="34737"/>
          <a:stretch/>
        </p:blipFill>
        <p:spPr>
          <a:xfrm>
            <a:off x="7166828" y="4148027"/>
            <a:ext cx="5032280" cy="2709977"/>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18" name="Picture 17">
            <a:extLst>
              <a:ext uri="{FF2B5EF4-FFF2-40B4-BE49-F238E27FC236}">
                <a16:creationId xmlns:a16="http://schemas.microsoft.com/office/drawing/2014/main" id="{72E49772-7AFC-1800-64A6-7E6C01497BD6}"/>
              </a:ext>
            </a:extLst>
          </p:cNvPr>
          <p:cNvPicPr>
            <a:picLocks noChangeAspect="1"/>
          </p:cNvPicPr>
          <p:nvPr/>
        </p:nvPicPr>
        <p:blipFill rotWithShape="1">
          <a:blip r:embed="rId4"/>
          <a:srcRect l="74714" t="26468" r="2952" b="9841"/>
          <a:stretch/>
        </p:blipFill>
        <p:spPr>
          <a:xfrm>
            <a:off x="6931153" y="408122"/>
            <a:ext cx="5257799" cy="449820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24" name="Content Placeholder 2">
            <a:extLst>
              <a:ext uri="{FF2B5EF4-FFF2-40B4-BE49-F238E27FC236}">
                <a16:creationId xmlns:a16="http://schemas.microsoft.com/office/drawing/2014/main" id="{90C607F2-A5A8-1798-A3CC-09E3C96D6388}"/>
              </a:ext>
            </a:extLst>
          </p:cNvPr>
          <p:cNvSpPr txBox="1">
            <a:spLocks/>
          </p:cNvSpPr>
          <p:nvPr/>
        </p:nvSpPr>
        <p:spPr>
          <a:xfrm>
            <a:off x="470454" y="4142261"/>
            <a:ext cx="6638795" cy="23712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Ladywood</a:t>
            </a:r>
            <a:r>
              <a:rPr lang="en-US" sz="1800" dirty="0"/>
              <a:t> and North Edgbaston have a high level of social isolation, youth unemployment, religious and ethnic diversity, a skills gap</a:t>
            </a:r>
          </a:p>
          <a:p>
            <a:r>
              <a:rPr lang="en-US" sz="1800" dirty="0"/>
              <a:t>Area is characterized by urban development pressures for unaffordable housing</a:t>
            </a:r>
          </a:p>
          <a:p>
            <a:r>
              <a:rPr lang="en-US" sz="1800" dirty="0"/>
              <a:t>Conflict over the future uses of the Reservoir and its surroundings</a:t>
            </a:r>
          </a:p>
          <a:p>
            <a:r>
              <a:rPr lang="en-US" sz="1800" dirty="0"/>
              <a:t>Opportunity for the radical re-use of green space for public benefit</a:t>
            </a:r>
          </a:p>
        </p:txBody>
      </p:sp>
      <p:sp>
        <p:nvSpPr>
          <p:cNvPr id="28" name="TextBox 27">
            <a:extLst>
              <a:ext uri="{FF2B5EF4-FFF2-40B4-BE49-F238E27FC236}">
                <a16:creationId xmlns:a16="http://schemas.microsoft.com/office/drawing/2014/main" id="{94D62F70-DF06-E712-992E-1B2BE3478967}"/>
              </a:ext>
            </a:extLst>
          </p:cNvPr>
          <p:cNvSpPr txBox="1"/>
          <p:nvPr/>
        </p:nvSpPr>
        <p:spPr>
          <a:xfrm>
            <a:off x="7202550" y="78595"/>
            <a:ext cx="5257799" cy="276999"/>
          </a:xfrm>
          <a:prstGeom prst="rect">
            <a:avLst/>
          </a:prstGeom>
          <a:noFill/>
        </p:spPr>
        <p:txBody>
          <a:bodyPr wrap="square">
            <a:spAutoFit/>
          </a:bodyPr>
          <a:lstStyle/>
          <a:p>
            <a:pPr algn="l"/>
            <a:r>
              <a:rPr lang="en-GB" sz="1200" b="1" i="0" dirty="0">
                <a:solidFill>
                  <a:srgbClr val="000000"/>
                </a:solidFill>
                <a:effectLst/>
                <a:latin typeface="Montserrat" panose="00000500000000000000" pitchFamily="2" charset="0"/>
              </a:rPr>
              <a:t>Index of Deprivation 2019</a:t>
            </a:r>
            <a:r>
              <a:rPr lang="en-GB" sz="1200" i="0" dirty="0">
                <a:solidFill>
                  <a:srgbClr val="000000"/>
                </a:solidFill>
                <a:effectLst/>
                <a:latin typeface="Montserrat" panose="00000500000000000000" pitchFamily="2" charset="0"/>
              </a:rPr>
              <a:t>. Source: </a:t>
            </a:r>
            <a:r>
              <a:rPr lang="en-GB" sz="1200" i="0" dirty="0">
                <a:solidFill>
                  <a:srgbClr val="000000"/>
                </a:solidFill>
                <a:effectLst/>
                <a:latin typeface="Montserrat" panose="00000500000000000000" pitchFamily="2" charset="0"/>
                <a:hlinkClick r:id="rId5"/>
              </a:rPr>
              <a:t>Birmingham City Council </a:t>
            </a:r>
            <a:endParaRPr lang="en-GB" sz="1200" i="0" dirty="0">
              <a:solidFill>
                <a:srgbClr val="000000"/>
              </a:solidFill>
              <a:effectLst/>
              <a:latin typeface="Montserrat" panose="00000500000000000000" pitchFamily="2" charset="0"/>
            </a:endParaRPr>
          </a:p>
        </p:txBody>
      </p:sp>
      <p:sp>
        <p:nvSpPr>
          <p:cNvPr id="30" name="Oval 29">
            <a:extLst>
              <a:ext uri="{FF2B5EF4-FFF2-40B4-BE49-F238E27FC236}">
                <a16:creationId xmlns:a16="http://schemas.microsoft.com/office/drawing/2014/main" id="{CCA3C276-4F0C-AB42-6333-58281ECEA7F2}"/>
              </a:ext>
            </a:extLst>
          </p:cNvPr>
          <p:cNvSpPr/>
          <p:nvPr/>
        </p:nvSpPr>
        <p:spPr>
          <a:xfrm>
            <a:off x="9169052" y="2196358"/>
            <a:ext cx="1740858" cy="16019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A78BDC2A-CC4E-811D-3FAE-E5C1B6C33919}"/>
              </a:ext>
            </a:extLst>
          </p:cNvPr>
          <p:cNvSpPr txBox="1"/>
          <p:nvPr/>
        </p:nvSpPr>
        <p:spPr>
          <a:xfrm>
            <a:off x="10588204" y="3429000"/>
            <a:ext cx="1661375" cy="369332"/>
          </a:xfrm>
          <a:prstGeom prst="rect">
            <a:avLst/>
          </a:prstGeom>
          <a:solidFill>
            <a:schemeClr val="bg1">
              <a:alpha val="57000"/>
            </a:schemeClr>
          </a:solidFill>
        </p:spPr>
        <p:txBody>
          <a:bodyPr wrap="square" rtlCol="0">
            <a:spAutoFit/>
          </a:bodyPr>
          <a:lstStyle/>
          <a:p>
            <a:r>
              <a:rPr lang="en-GB" dirty="0">
                <a:solidFill>
                  <a:srgbClr val="FF0000"/>
                </a:solidFill>
              </a:rPr>
              <a:t>Most deprived</a:t>
            </a:r>
          </a:p>
        </p:txBody>
      </p:sp>
      <p:pic>
        <p:nvPicPr>
          <p:cNvPr id="5122" name="Picture 2" descr="Birmingham | History, Population, Map, &amp; Facts | Britannica">
            <a:extLst>
              <a:ext uri="{FF2B5EF4-FFF2-40B4-BE49-F238E27FC236}">
                <a16:creationId xmlns:a16="http://schemas.microsoft.com/office/drawing/2014/main" id="{8BE4EDB9-73B4-25DB-9C38-DB0648AA0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125" y="500962"/>
            <a:ext cx="3198687" cy="3198687"/>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CCB98E2C-CF70-EE4B-EE76-66B46A653D2B}"/>
              </a:ext>
            </a:extLst>
          </p:cNvPr>
          <p:cNvCxnSpPr>
            <a:cxnSpLocks/>
          </p:cNvCxnSpPr>
          <p:nvPr/>
        </p:nvCxnSpPr>
        <p:spPr>
          <a:xfrm>
            <a:off x="6421719" y="2674307"/>
            <a:ext cx="2950633" cy="532356"/>
          </a:xfrm>
          <a:prstGeom prst="straightConnector1">
            <a:avLst/>
          </a:prstGeom>
          <a:ln w="444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0258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827F7E-F77F-4AED-95DA-89EEE1031881}"/>
              </a:ext>
            </a:extLst>
          </p:cNvPr>
          <p:cNvPicPr>
            <a:picLocks noChangeAspect="1"/>
          </p:cNvPicPr>
          <p:nvPr/>
        </p:nvPicPr>
        <p:blipFill rotWithShape="1">
          <a:blip r:embed="rId3"/>
          <a:srcRect t="19102" b="13201"/>
          <a:stretch/>
        </p:blipFill>
        <p:spPr>
          <a:xfrm>
            <a:off x="498334" y="3338439"/>
            <a:ext cx="4958173" cy="1163964"/>
          </a:xfrm>
          <a:prstGeom prst="rect">
            <a:avLst/>
          </a:prstGeom>
        </p:spPr>
      </p:pic>
      <p:sp>
        <p:nvSpPr>
          <p:cNvPr id="2" name="Title 1">
            <a:extLst>
              <a:ext uri="{FF2B5EF4-FFF2-40B4-BE49-F238E27FC236}">
                <a16:creationId xmlns:a16="http://schemas.microsoft.com/office/drawing/2014/main" id="{86099A95-E526-49EC-A7EC-412F0BEB2A9E}"/>
              </a:ext>
            </a:extLst>
          </p:cNvPr>
          <p:cNvSpPr>
            <a:spLocks noGrp="1"/>
          </p:cNvSpPr>
          <p:nvPr>
            <p:ph type="title"/>
          </p:nvPr>
        </p:nvSpPr>
        <p:spPr/>
        <p:txBody>
          <a:bodyPr/>
          <a:lstStyle/>
          <a:p>
            <a:r>
              <a:rPr lang="en-GB" dirty="0"/>
              <a:t>Why cities, why wellbeing, why now?</a:t>
            </a:r>
          </a:p>
        </p:txBody>
      </p:sp>
      <p:pic>
        <p:nvPicPr>
          <p:cNvPr id="7" name="Picture 6">
            <a:extLst>
              <a:ext uri="{FF2B5EF4-FFF2-40B4-BE49-F238E27FC236}">
                <a16:creationId xmlns:a16="http://schemas.microsoft.com/office/drawing/2014/main" id="{E932F505-748A-46D4-A075-7C9DD11B1CE9}"/>
              </a:ext>
            </a:extLst>
          </p:cNvPr>
          <p:cNvPicPr>
            <a:picLocks noChangeAspect="1"/>
          </p:cNvPicPr>
          <p:nvPr/>
        </p:nvPicPr>
        <p:blipFill rotWithShape="1">
          <a:blip r:embed="rId4"/>
          <a:srcRect b="66239"/>
          <a:stretch/>
        </p:blipFill>
        <p:spPr>
          <a:xfrm>
            <a:off x="206737" y="1411657"/>
            <a:ext cx="5989472" cy="1904984"/>
          </a:xfrm>
          <a:prstGeom prst="rect">
            <a:avLst/>
          </a:prstGeom>
        </p:spPr>
      </p:pic>
      <p:pic>
        <p:nvPicPr>
          <p:cNvPr id="8" name="Picture 7">
            <a:extLst>
              <a:ext uri="{FF2B5EF4-FFF2-40B4-BE49-F238E27FC236}">
                <a16:creationId xmlns:a16="http://schemas.microsoft.com/office/drawing/2014/main" id="{FD8EFCCD-88C7-465C-93F6-6DD94FC35C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3763" y="1411657"/>
            <a:ext cx="4878237" cy="3449681"/>
          </a:xfrm>
          <a:prstGeom prst="rect">
            <a:avLst/>
          </a:prstGeom>
        </p:spPr>
      </p:pic>
      <p:sp>
        <p:nvSpPr>
          <p:cNvPr id="9" name="TextBox 8">
            <a:extLst>
              <a:ext uri="{FF2B5EF4-FFF2-40B4-BE49-F238E27FC236}">
                <a16:creationId xmlns:a16="http://schemas.microsoft.com/office/drawing/2014/main" id="{8414F625-BEA1-44C0-AD8F-00428EF60F07}"/>
              </a:ext>
            </a:extLst>
          </p:cNvPr>
          <p:cNvSpPr txBox="1"/>
          <p:nvPr/>
        </p:nvSpPr>
        <p:spPr>
          <a:xfrm>
            <a:off x="8691626" y="4881691"/>
            <a:ext cx="4328160" cy="369332"/>
          </a:xfrm>
          <a:prstGeom prst="rect">
            <a:avLst/>
          </a:prstGeom>
          <a:noFill/>
        </p:spPr>
        <p:txBody>
          <a:bodyPr wrap="square" rtlCol="0">
            <a:spAutoFit/>
          </a:bodyPr>
          <a:lstStyle/>
          <a:p>
            <a:r>
              <a:rPr lang="en-GB" dirty="0"/>
              <a:t>Mapping “Happy cities” initiatives</a:t>
            </a:r>
          </a:p>
        </p:txBody>
      </p:sp>
      <p:pic>
        <p:nvPicPr>
          <p:cNvPr id="13" name="Picture 12">
            <a:extLst>
              <a:ext uri="{FF2B5EF4-FFF2-40B4-BE49-F238E27FC236}">
                <a16:creationId xmlns:a16="http://schemas.microsoft.com/office/drawing/2014/main" id="{3C035C38-1EC2-4C02-9D61-1D28891EC9D5}"/>
              </a:ext>
            </a:extLst>
          </p:cNvPr>
          <p:cNvPicPr>
            <a:picLocks noChangeAspect="1"/>
          </p:cNvPicPr>
          <p:nvPr/>
        </p:nvPicPr>
        <p:blipFill rotWithShape="1">
          <a:blip r:embed="rId6"/>
          <a:srcRect t="52088" b="3902"/>
          <a:stretch/>
        </p:blipFill>
        <p:spPr>
          <a:xfrm>
            <a:off x="204707" y="4524201"/>
            <a:ext cx="5991502" cy="1284744"/>
          </a:xfrm>
          <a:prstGeom prst="rect">
            <a:avLst/>
          </a:prstGeom>
        </p:spPr>
      </p:pic>
      <p:pic>
        <p:nvPicPr>
          <p:cNvPr id="4" name="Picture 3">
            <a:hlinkClick r:id="rId7"/>
            <a:extLst>
              <a:ext uri="{FF2B5EF4-FFF2-40B4-BE49-F238E27FC236}">
                <a16:creationId xmlns:a16="http://schemas.microsoft.com/office/drawing/2014/main" id="{23772FEA-1651-83EE-6D0E-106B7F4CB66B}"/>
              </a:ext>
            </a:extLst>
          </p:cNvPr>
          <p:cNvPicPr>
            <a:picLocks noChangeAspect="1"/>
          </p:cNvPicPr>
          <p:nvPr/>
        </p:nvPicPr>
        <p:blipFill rotWithShape="1">
          <a:blip r:embed="rId8"/>
          <a:srcRect l="55671" t="42896" r="10634" b="31144"/>
          <a:stretch/>
        </p:blipFill>
        <p:spPr>
          <a:xfrm>
            <a:off x="6654066" y="5474923"/>
            <a:ext cx="5537934" cy="1284744"/>
          </a:xfrm>
          <a:prstGeom prst="rect">
            <a:avLst/>
          </a:prstGeom>
        </p:spPr>
      </p:pic>
    </p:spTree>
    <p:extLst>
      <p:ext uri="{BB962C8B-B14F-4D97-AF65-F5344CB8AC3E}">
        <p14:creationId xmlns:p14="http://schemas.microsoft.com/office/powerpoint/2010/main" val="98464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8868-8DA3-4E52-DDB1-BD1CF03CEF43}"/>
              </a:ext>
            </a:extLst>
          </p:cNvPr>
          <p:cNvSpPr>
            <a:spLocks noGrp="1"/>
          </p:cNvSpPr>
          <p:nvPr>
            <p:ph type="title"/>
          </p:nvPr>
        </p:nvSpPr>
        <p:spPr/>
        <p:txBody>
          <a:bodyPr>
            <a:normAutofit/>
          </a:bodyPr>
          <a:lstStyle/>
          <a:p>
            <a:r>
              <a:rPr lang="en-GB" sz="3600" b="1" dirty="0">
                <a:solidFill>
                  <a:srgbClr val="00A1BE"/>
                </a:solidFill>
                <a:latin typeface="Arial headings"/>
              </a:rPr>
              <a:t>Role of community festivals in shaping urban wellbeing</a:t>
            </a:r>
          </a:p>
        </p:txBody>
      </p:sp>
      <p:sp>
        <p:nvSpPr>
          <p:cNvPr id="4" name="Content Placeholder 3">
            <a:extLst>
              <a:ext uri="{FF2B5EF4-FFF2-40B4-BE49-F238E27FC236}">
                <a16:creationId xmlns:a16="http://schemas.microsoft.com/office/drawing/2014/main" id="{7F6DCBE6-54ED-1547-75F3-C551C6365F7F}"/>
              </a:ext>
            </a:extLst>
          </p:cNvPr>
          <p:cNvSpPr>
            <a:spLocks noGrp="1"/>
          </p:cNvSpPr>
          <p:nvPr>
            <p:ph sz="half" idx="2"/>
          </p:nvPr>
        </p:nvSpPr>
        <p:spPr>
          <a:xfrm>
            <a:off x="6172199" y="1427967"/>
            <a:ext cx="5477005" cy="5323562"/>
          </a:xfrm>
        </p:spPr>
        <p:txBody>
          <a:bodyPr>
            <a:normAutofit fontScale="92500" lnSpcReduction="10000"/>
          </a:bodyPr>
          <a:lstStyle/>
          <a:p>
            <a:pPr marL="0" indent="0">
              <a:buNone/>
            </a:pPr>
            <a:r>
              <a:rPr lang="en-GB" sz="1800" b="1" dirty="0">
                <a:effectLst/>
                <a:latin typeface="Arial" panose="020B0604020202020204" pitchFamily="34" charset="0"/>
                <a:ea typeface="Calibri" panose="020F0502020204030204" pitchFamily="34" charset="0"/>
                <a:cs typeface="Times New Roman" panose="02020603050405020304" pitchFamily="18" charset="0"/>
              </a:rPr>
              <a:t>Potential positive impacts of community festivals: </a:t>
            </a:r>
          </a:p>
          <a:p>
            <a:r>
              <a:rPr lang="en-GB" sz="1800" dirty="0">
                <a:effectLst/>
                <a:latin typeface="Arial" panose="020B0604020202020204" pitchFamily="34" charset="0"/>
                <a:ea typeface="Calibri" panose="020F0502020204030204" pitchFamily="34" charset="0"/>
              </a:rPr>
              <a:t>revenue-generation for community groups</a:t>
            </a:r>
          </a:p>
          <a:p>
            <a:r>
              <a:rPr lang="en-GB" sz="1800" dirty="0">
                <a:effectLst/>
                <a:latin typeface="Arial" panose="020B0604020202020204" pitchFamily="34" charset="0"/>
                <a:ea typeface="Calibri" panose="020F0502020204030204" pitchFamily="34" charset="0"/>
              </a:rPr>
              <a:t>economic impacts in the wider area </a:t>
            </a:r>
          </a:p>
          <a:p>
            <a:r>
              <a:rPr lang="en-GB" sz="1800" dirty="0">
                <a:effectLst/>
                <a:latin typeface="Arial" panose="020B0604020202020204" pitchFamily="34" charset="0"/>
                <a:ea typeface="Calibri" panose="020F0502020204030204" pitchFamily="34" charset="0"/>
              </a:rPr>
              <a:t>place-making, pride</a:t>
            </a:r>
          </a:p>
          <a:p>
            <a:r>
              <a:rPr lang="en-GB" sz="1800" dirty="0">
                <a:effectLst/>
                <a:latin typeface="Arial" panose="020B0604020202020204" pitchFamily="34" charset="0"/>
                <a:ea typeface="Calibri" panose="020F0502020204030204" pitchFamily="34" charset="0"/>
              </a:rPr>
              <a:t>improved quality of life for families</a:t>
            </a:r>
          </a:p>
          <a:p>
            <a:r>
              <a:rPr lang="en-GB" sz="1800" dirty="0">
                <a:effectLst/>
                <a:latin typeface="Arial" panose="020B0604020202020204" pitchFamily="34" charset="0"/>
                <a:ea typeface="Calibri" panose="020F0502020204030204" pitchFamily="34" charset="0"/>
              </a:rPr>
              <a:t>improved wellbeing for volunteers</a:t>
            </a:r>
          </a:p>
          <a:p>
            <a:r>
              <a:rPr lang="en-GB" sz="1800" dirty="0">
                <a:effectLst/>
                <a:latin typeface="Arial" panose="020B0604020202020204" pitchFamily="34" charset="0"/>
                <a:ea typeface="Calibri" panose="020F0502020204030204" pitchFamily="34" charset="0"/>
              </a:rPr>
              <a:t>sense of connection and reciprocity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Jepson et al 2019</a:t>
            </a:r>
            <a:r>
              <a:rPr lang="en-GB" sz="1800" dirty="0">
                <a:effectLst/>
                <a:latin typeface="Arial" panose="020B0604020202020204" pitchFamily="34" charset="0"/>
                <a:ea typeface="Calibri" panose="020F0502020204030204" pitchFamily="34" charset="0"/>
              </a:rPr>
              <a:t>; </a:t>
            </a:r>
            <a:r>
              <a:rPr lang="en-GB" sz="18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Brownett</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 and Evans 2020</a:t>
            </a:r>
            <a:r>
              <a:rPr lang="en-GB" sz="1800" dirty="0">
                <a:effectLst/>
                <a:latin typeface="Arial" panose="020B0604020202020204" pitchFamily="34" charset="0"/>
                <a:ea typeface="Calibri" panose="020F0502020204030204" pitchFamily="34" charset="0"/>
              </a:rPr>
              <a:t>;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Coren et al 2022</a:t>
            </a:r>
            <a:r>
              <a:rPr lang="en-GB" sz="1800" dirty="0">
                <a:effectLst/>
                <a:latin typeface="Arial" panose="020B0604020202020204" pitchFamily="34" charset="0"/>
                <a:ea typeface="Calibri" panose="020F0502020204030204" pitchFamily="34" charset="0"/>
              </a:rPr>
              <a:t>)</a:t>
            </a:r>
            <a:endParaRPr lang="en-GB" sz="18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1800" b="1" dirty="0">
                <a:effectLst/>
                <a:latin typeface="Arial" panose="020B0604020202020204" pitchFamily="34" charset="0"/>
                <a:ea typeface="Calibri" panose="020F0502020204030204" pitchFamily="34" charset="0"/>
                <a:cs typeface="Times New Roman" panose="02020603050405020304" pitchFamily="18" charset="0"/>
              </a:rPr>
              <a:t>But can:</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mask inequalities</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create spectacles which obscure urban marginalisation and injustices </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promote “cities as consumer playgrounds” (</a:t>
            </a:r>
            <a:r>
              <a:rPr lang="en-GB" sz="18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Waitt</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 2008</a:t>
            </a:r>
            <a:r>
              <a:rPr lang="en-GB" sz="1800" dirty="0">
                <a:effectLst/>
                <a:latin typeface="Arial" panose="020B0604020202020204" pitchFamily="34" charset="0"/>
                <a:ea typeface="Calibri" panose="020F0502020204030204" pitchFamily="34" charset="0"/>
                <a:cs typeface="Times New Roman" panose="02020603050405020304" pitchFamily="18" charset="0"/>
              </a:rPr>
              <a:t>)</a:t>
            </a:r>
          </a:p>
          <a:p>
            <a:r>
              <a:rPr lang="en-GB" sz="1800" dirty="0">
                <a:latin typeface="Arial" panose="020B0604020202020204" pitchFamily="34" charset="0"/>
                <a:ea typeface="Calibri" panose="020F0502020204030204" pitchFamily="34" charset="0"/>
                <a:cs typeface="Times New Roman" panose="02020603050405020304" pitchFamily="18" charset="0"/>
              </a:rPr>
              <a:t>Lead to local conflict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5" name="Content Placeholder 2">
            <a:extLst>
              <a:ext uri="{FF2B5EF4-FFF2-40B4-BE49-F238E27FC236}">
                <a16:creationId xmlns:a16="http://schemas.microsoft.com/office/drawing/2014/main" id="{5C3E7D80-1A0B-4D25-9EB4-1CA8A6920C7E}"/>
              </a:ext>
            </a:extLst>
          </p:cNvPr>
          <p:cNvSpPr>
            <a:spLocks noGrp="1"/>
          </p:cNvSpPr>
          <p:nvPr>
            <p:ph sz="half" idx="1"/>
          </p:nvPr>
        </p:nvSpPr>
        <p:spPr>
          <a:xfrm>
            <a:off x="637784" y="1822450"/>
            <a:ext cx="5181600" cy="4351338"/>
          </a:xfrm>
        </p:spPr>
        <p:txBody>
          <a:bodyPr vert="horz" lIns="91440" tIns="45720" rIns="91440" bIns="45720" rtlCol="0">
            <a:noAutofit/>
          </a:bodyPr>
          <a:lstStyle/>
          <a:p>
            <a:pPr marL="0" indent="0">
              <a:buNone/>
            </a:pPr>
            <a:r>
              <a:rPr lang="en-US" sz="2000" b="1" dirty="0"/>
              <a:t>Community control is shaped by:</a:t>
            </a:r>
          </a:p>
          <a:p>
            <a:pPr lvl="1"/>
            <a:r>
              <a:rPr lang="en-US" sz="2000" dirty="0" err="1"/>
              <a:t>neighbourhood</a:t>
            </a:r>
            <a:r>
              <a:rPr lang="en-US" sz="2000" dirty="0"/>
              <a:t> connections</a:t>
            </a:r>
          </a:p>
          <a:p>
            <a:pPr lvl="1"/>
            <a:r>
              <a:rPr lang="en-US" sz="2000" dirty="0"/>
              <a:t>decision-making influence</a:t>
            </a:r>
          </a:p>
          <a:p>
            <a:pPr lvl="1"/>
            <a:r>
              <a:rPr lang="en-US" sz="2000" dirty="0"/>
              <a:t>developing community capabilities</a:t>
            </a:r>
          </a:p>
          <a:p>
            <a:pPr lvl="1"/>
            <a:r>
              <a:rPr lang="en-US" sz="2000" dirty="0"/>
              <a:t>community tensions, conflict and power imbalances</a:t>
            </a:r>
          </a:p>
          <a:p>
            <a:pPr lvl="1"/>
            <a:r>
              <a:rPr lang="en-US" sz="2000" dirty="0"/>
              <a:t>availability of funding and sustaining collective action</a:t>
            </a:r>
          </a:p>
          <a:p>
            <a:pPr marL="0" indent="0">
              <a:buNone/>
            </a:pPr>
            <a:r>
              <a:rPr lang="en-US" sz="1800" dirty="0">
                <a:hlinkClick r:id="rId7"/>
              </a:rPr>
              <a:t>New Local and What Works Centre for Wellbeing 2023</a:t>
            </a:r>
            <a:endParaRPr lang="en-US" sz="1800" dirty="0"/>
          </a:p>
        </p:txBody>
      </p:sp>
    </p:spTree>
    <p:extLst>
      <p:ext uri="{BB962C8B-B14F-4D97-AF65-F5344CB8AC3E}">
        <p14:creationId xmlns:p14="http://schemas.microsoft.com/office/powerpoint/2010/main" val="272108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BBD4-B0A4-DD99-71D2-9A902BEC1924}"/>
              </a:ext>
            </a:extLst>
          </p:cNvPr>
          <p:cNvSpPr>
            <a:spLocks noGrp="1"/>
          </p:cNvSpPr>
          <p:nvPr>
            <p:ph type="title"/>
          </p:nvPr>
        </p:nvSpPr>
        <p:spPr>
          <a:xfrm>
            <a:off x="212942" y="741391"/>
            <a:ext cx="4571999" cy="1616203"/>
          </a:xfrm>
        </p:spPr>
        <p:txBody>
          <a:bodyPr anchor="b">
            <a:normAutofit/>
          </a:bodyPr>
          <a:lstStyle/>
          <a:p>
            <a:r>
              <a:rPr lang="en-GB" sz="3200" b="1" dirty="0">
                <a:solidFill>
                  <a:srgbClr val="00A1BE"/>
                </a:solidFill>
                <a:latin typeface="Arial headings"/>
              </a:rPr>
              <a:t>Community-engaged Action Research</a:t>
            </a:r>
          </a:p>
        </p:txBody>
      </p:sp>
      <p:sp>
        <p:nvSpPr>
          <p:cNvPr id="3" name="Content Placeholder 2">
            <a:extLst>
              <a:ext uri="{FF2B5EF4-FFF2-40B4-BE49-F238E27FC236}">
                <a16:creationId xmlns:a16="http://schemas.microsoft.com/office/drawing/2014/main" id="{E61024D5-7ABD-4FE0-E618-3AE2082D2157}"/>
              </a:ext>
            </a:extLst>
          </p:cNvPr>
          <p:cNvSpPr>
            <a:spLocks noGrp="1"/>
          </p:cNvSpPr>
          <p:nvPr>
            <p:ph idx="1"/>
          </p:nvPr>
        </p:nvSpPr>
        <p:spPr>
          <a:xfrm>
            <a:off x="521322" y="2533476"/>
            <a:ext cx="4208746" cy="4080266"/>
          </a:xfrm>
        </p:spPr>
        <p:txBody>
          <a:bodyPr anchor="t">
            <a:normAutofit/>
          </a:bodyPr>
          <a:lstStyle/>
          <a:p>
            <a:pPr marL="0" indent="0">
              <a:buNone/>
            </a:pPr>
            <a:r>
              <a:rPr lang="en-GB" sz="1800" dirty="0"/>
              <a:t>Methods:</a:t>
            </a:r>
          </a:p>
          <a:p>
            <a:r>
              <a:rPr lang="en-GB" sz="1800" dirty="0"/>
              <a:t>Asset mapping</a:t>
            </a:r>
          </a:p>
          <a:p>
            <a:r>
              <a:rPr lang="en-GB" sz="1800" dirty="0"/>
              <a:t>Demographic portrait</a:t>
            </a:r>
          </a:p>
          <a:p>
            <a:r>
              <a:rPr lang="en-GB" sz="1800" dirty="0"/>
              <a:t>Evaluation survey</a:t>
            </a:r>
          </a:p>
          <a:p>
            <a:r>
              <a:rPr lang="en-GB" sz="1800" dirty="0"/>
              <a:t>Wellbeing, nature connection and social connectedness survey</a:t>
            </a:r>
          </a:p>
          <a:p>
            <a:r>
              <a:rPr lang="en-GB" sz="1800" dirty="0"/>
              <a:t>Participant Observation</a:t>
            </a:r>
          </a:p>
          <a:p>
            <a:r>
              <a:rPr lang="en-GB" sz="1800" dirty="0"/>
              <a:t>Creative participatory methods (rich pictures, storytelling anthology, mindful walking, augmented reality)</a:t>
            </a:r>
          </a:p>
          <a:p>
            <a:r>
              <a:rPr lang="en-GB" sz="1800" dirty="0"/>
              <a:t>Feed forward workshop</a:t>
            </a:r>
          </a:p>
          <a:p>
            <a:endParaRPr lang="en-GB" sz="1400" dirty="0"/>
          </a:p>
          <a:p>
            <a:endParaRPr lang="en-GB" sz="1400" dirty="0"/>
          </a:p>
          <a:p>
            <a:endParaRPr lang="en-GB" sz="1400" dirty="0"/>
          </a:p>
        </p:txBody>
      </p:sp>
      <p:pic>
        <p:nvPicPr>
          <p:cNvPr id="6" name="Picture 5" descr="A group of people standing outside&#10;&#10;Description automatically generated">
            <a:extLst>
              <a:ext uri="{FF2B5EF4-FFF2-40B4-BE49-F238E27FC236}">
                <a16:creationId xmlns:a16="http://schemas.microsoft.com/office/drawing/2014/main" id="{E53539E9-A056-1C68-A924-6EA9DAF7922F}"/>
              </a:ext>
            </a:extLst>
          </p:cNvPr>
          <p:cNvPicPr>
            <a:picLocks noChangeAspect="1"/>
          </p:cNvPicPr>
          <p:nvPr/>
        </p:nvPicPr>
        <p:blipFill rotWithShape="1">
          <a:blip r:embed="rId3"/>
          <a:srcRect t="12079" b="4904"/>
          <a:stretch/>
        </p:blipFill>
        <p:spPr>
          <a:xfrm>
            <a:off x="5065566" y="10"/>
            <a:ext cx="7032825" cy="4378805"/>
          </a:xfrm>
          <a:prstGeom prst="rect">
            <a:avLst/>
          </a:prstGeom>
        </p:spPr>
      </p:pic>
      <p:sp>
        <p:nvSpPr>
          <p:cNvPr id="11" name="Rectangle 10">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white board&#10;&#10;Description automatically generated">
            <a:extLst>
              <a:ext uri="{FF2B5EF4-FFF2-40B4-BE49-F238E27FC236}">
                <a16:creationId xmlns:a16="http://schemas.microsoft.com/office/drawing/2014/main" id="{614209CF-34BC-B02E-BB08-D01FB30E59DF}"/>
              </a:ext>
            </a:extLst>
          </p:cNvPr>
          <p:cNvPicPr>
            <a:picLocks noChangeAspect="1"/>
          </p:cNvPicPr>
          <p:nvPr/>
        </p:nvPicPr>
        <p:blipFill rotWithShape="1">
          <a:blip r:embed="rId4"/>
          <a:srcRect t="6220" r="-1" b="-1"/>
          <a:stretch/>
        </p:blipFill>
        <p:spPr>
          <a:xfrm>
            <a:off x="5065566" y="4378817"/>
            <a:ext cx="3524828" cy="2479183"/>
          </a:xfrm>
          <a:prstGeom prst="rect">
            <a:avLst/>
          </a:prstGeom>
        </p:spPr>
      </p:pic>
      <p:pic>
        <p:nvPicPr>
          <p:cNvPr id="4" name="Picture 3" descr="A group of people sitting at a table in front of a glass dome&#10;&#10;Description automatically generated">
            <a:extLst>
              <a:ext uri="{FF2B5EF4-FFF2-40B4-BE49-F238E27FC236}">
                <a16:creationId xmlns:a16="http://schemas.microsoft.com/office/drawing/2014/main" id="{170B4C53-E794-4DBF-055F-29C58A5CB1B5}"/>
              </a:ext>
            </a:extLst>
          </p:cNvPr>
          <p:cNvPicPr>
            <a:picLocks noChangeAspect="1"/>
          </p:cNvPicPr>
          <p:nvPr/>
        </p:nvPicPr>
        <p:blipFill rotWithShape="1">
          <a:blip r:embed="rId5"/>
          <a:srcRect t="6220" r="-1" b="-1"/>
          <a:stretch/>
        </p:blipFill>
        <p:spPr>
          <a:xfrm>
            <a:off x="8573563" y="4378818"/>
            <a:ext cx="3524828" cy="2479182"/>
          </a:xfrm>
          <a:prstGeom prst="rect">
            <a:avLst/>
          </a:prstGeom>
        </p:spPr>
      </p:pic>
      <p:grpSp>
        <p:nvGrpSpPr>
          <p:cNvPr id="13" name="Group 12">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4" name="Rectangle 13">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4087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E268-B092-922C-6876-209EE953FA37}"/>
              </a:ext>
            </a:extLst>
          </p:cNvPr>
          <p:cNvSpPr>
            <a:spLocks noGrp="1"/>
          </p:cNvSpPr>
          <p:nvPr>
            <p:ph type="title"/>
          </p:nvPr>
        </p:nvSpPr>
        <p:spPr/>
        <p:txBody>
          <a:bodyPr/>
          <a:lstStyle/>
          <a:p>
            <a:r>
              <a:rPr lang="en-GB" sz="3600" b="1" dirty="0">
                <a:solidFill>
                  <a:srgbClr val="00A1BE"/>
                </a:solidFill>
                <a:latin typeface="Arial headings"/>
              </a:rPr>
              <a:t>Selected findings</a:t>
            </a:r>
            <a:endParaRPr lang="en-GB" dirty="0"/>
          </a:p>
        </p:txBody>
      </p:sp>
      <p:sp>
        <p:nvSpPr>
          <p:cNvPr id="3" name="Content Placeholder 2">
            <a:extLst>
              <a:ext uri="{FF2B5EF4-FFF2-40B4-BE49-F238E27FC236}">
                <a16:creationId xmlns:a16="http://schemas.microsoft.com/office/drawing/2014/main" id="{A9C02779-68EF-665A-C071-C75BA401A1BA}"/>
              </a:ext>
            </a:extLst>
          </p:cNvPr>
          <p:cNvSpPr>
            <a:spLocks noGrp="1"/>
          </p:cNvSpPr>
          <p:nvPr>
            <p:ph idx="1"/>
          </p:nvPr>
        </p:nvSpPr>
        <p:spPr>
          <a:xfrm>
            <a:off x="836113" y="1459777"/>
            <a:ext cx="10515600" cy="4775591"/>
          </a:xfrm>
        </p:spPr>
        <p:txBody>
          <a:bodyPr>
            <a:normAutofit fontScale="25000" lnSpcReduction="20000"/>
          </a:bodyPr>
          <a:lstStyle/>
          <a:p>
            <a:pPr marL="0" indent="0">
              <a:lnSpc>
                <a:spcPct val="120000"/>
              </a:lnSpc>
              <a:spcBef>
                <a:spcPts val="300"/>
              </a:spcBef>
              <a:buNone/>
            </a:pPr>
            <a:r>
              <a:rPr lang="en-GB" sz="7200" b="1" dirty="0">
                <a:latin typeface="Arial" panose="020B0604020202020204" pitchFamily="34" charset="0"/>
                <a:cs typeface="Arial" panose="020B0604020202020204" pitchFamily="34" charset="0"/>
              </a:rPr>
              <a:t>Social connection</a:t>
            </a:r>
            <a:r>
              <a:rPr lang="en-GB" sz="6400" dirty="0">
                <a:latin typeface="Arial" panose="020B0604020202020204" pitchFamily="34" charset="0"/>
                <a:cs typeface="Arial" panose="020B0604020202020204" pitchFamily="34" charset="0"/>
              </a:rPr>
              <a:t>: </a:t>
            </a:r>
            <a:r>
              <a:rPr lang="en-GB" sz="6400" dirty="0">
                <a:effectLst/>
                <a:latin typeface="Arial" panose="020B0604020202020204" pitchFamily="34" charset="0"/>
                <a:ea typeface="Calibri" panose="020F0502020204030204" pitchFamily="34" charset="0"/>
                <a:cs typeface="Arial" panose="020B0604020202020204" pitchFamily="34" charset="0"/>
              </a:rPr>
              <a:t>“I got to speak to other residents of the area who had great ideas about the neighbourhood”, “I learned about other people’s perspective on life and work”.</a:t>
            </a:r>
          </a:p>
          <a:p>
            <a:pPr marL="0" indent="0">
              <a:lnSpc>
                <a:spcPct val="120000"/>
              </a:lnSpc>
              <a:spcBef>
                <a:spcPts val="300"/>
              </a:spcBef>
              <a:buFont typeface="Arial" panose="020B0604020202020204" pitchFamily="34" charset="0"/>
              <a:buNone/>
            </a:pPr>
            <a:endParaRPr lang="en-GB" sz="6400" dirty="0">
              <a:latin typeface="Arial" panose="020B0604020202020204" pitchFamily="34" charset="0"/>
              <a:cs typeface="Arial" panose="020B0604020202020204" pitchFamily="34" charset="0"/>
            </a:endParaRPr>
          </a:p>
          <a:p>
            <a:pPr marL="0" indent="0">
              <a:lnSpc>
                <a:spcPct val="120000"/>
              </a:lnSpc>
              <a:spcBef>
                <a:spcPts val="300"/>
              </a:spcBef>
              <a:buFont typeface="Arial" panose="020B0604020202020204" pitchFamily="34" charset="0"/>
              <a:buNone/>
            </a:pPr>
            <a:r>
              <a:rPr lang="en-GB" sz="7200" b="1" dirty="0">
                <a:latin typeface="Arial" panose="020B0604020202020204" pitchFamily="34" charset="0"/>
                <a:cs typeface="Arial" panose="020B0604020202020204" pitchFamily="34" charset="0"/>
              </a:rPr>
              <a:t>Community agency: </a:t>
            </a:r>
            <a:r>
              <a:rPr lang="en-GB" sz="6400" dirty="0">
                <a:effectLst/>
                <a:latin typeface="Arial" panose="020B0604020202020204" pitchFamily="34" charset="0"/>
                <a:ea typeface="Calibri" panose="020F0502020204030204" pitchFamily="34" charset="0"/>
                <a:cs typeface="Arial" panose="020B0604020202020204" pitchFamily="34" charset="0"/>
              </a:rPr>
              <a:t>“Lots of exciting ideas about community climate action - ways we can work together and support each other to mobilise”. “how communities can do much more to help each other”. </a:t>
            </a:r>
            <a:r>
              <a:rPr lang="en-GB" sz="6400" b="1" dirty="0">
                <a:effectLst/>
                <a:latin typeface="Arial" panose="020B0604020202020204" pitchFamily="34" charset="0"/>
                <a:ea typeface="Calibri" panose="020F0502020204030204" pitchFamily="34" charset="0"/>
                <a:cs typeface="Arial" panose="020B0604020202020204" pitchFamily="34" charset="0"/>
              </a:rPr>
              <a:t>BUT</a:t>
            </a:r>
            <a:r>
              <a:rPr lang="en-GB" sz="6400" dirty="0">
                <a:effectLst/>
                <a:latin typeface="Arial" panose="020B0604020202020204" pitchFamily="34" charset="0"/>
                <a:ea typeface="Calibri" panose="020F0502020204030204" pitchFamily="34" charset="0"/>
                <a:cs typeface="Arial" panose="020B0604020202020204" pitchFamily="34" charset="0"/>
              </a:rPr>
              <a:t> participants felt that neighbourhood and city-wide planning consultations were not effective in meaningfully gauging resident viewpoints and felt ignored by formal processes.</a:t>
            </a:r>
          </a:p>
          <a:p>
            <a:pPr marL="0" indent="0">
              <a:lnSpc>
                <a:spcPct val="120000"/>
              </a:lnSpc>
              <a:spcBef>
                <a:spcPts val="300"/>
              </a:spcBef>
              <a:buFont typeface="Arial" panose="020B0604020202020204" pitchFamily="34" charset="0"/>
              <a:buNone/>
            </a:pPr>
            <a:endParaRPr lang="en-GB" sz="6400" dirty="0">
              <a:latin typeface="Arial" panose="020B0604020202020204" pitchFamily="34" charset="0"/>
              <a:cs typeface="Arial" panose="020B0604020202020204" pitchFamily="34" charset="0"/>
            </a:endParaRPr>
          </a:p>
          <a:p>
            <a:pPr marL="0" indent="0">
              <a:lnSpc>
                <a:spcPct val="120000"/>
              </a:lnSpc>
              <a:spcBef>
                <a:spcPts val="300"/>
              </a:spcBef>
              <a:buFont typeface="Arial" panose="020B0604020202020204" pitchFamily="34" charset="0"/>
              <a:buNone/>
            </a:pPr>
            <a:r>
              <a:rPr lang="en-GB" sz="7200" b="1" dirty="0">
                <a:latin typeface="Arial" panose="020B0604020202020204" pitchFamily="34" charset="0"/>
                <a:cs typeface="Arial" panose="020B0604020202020204" pitchFamily="34" charset="0"/>
              </a:rPr>
              <a:t>Nature connection and wellbeing: </a:t>
            </a:r>
            <a:r>
              <a:rPr lang="en-GB" sz="6400" dirty="0">
                <a:effectLst/>
                <a:latin typeface="Arial" panose="020B0604020202020204" pitchFamily="34" charset="0"/>
                <a:ea typeface="Calibri" panose="020F0502020204030204" pitchFamily="34" charset="0"/>
                <a:cs typeface="Arial" panose="020B0604020202020204" pitchFamily="34" charset="0"/>
              </a:rPr>
              <a:t>“we don’t have to lose hope, keep blooming like flowers”, “we are more connected and living in the future we dreamed about”, “the ideas/ love between mental health and gardens”. </a:t>
            </a:r>
          </a:p>
          <a:p>
            <a:pPr marL="0" indent="0">
              <a:lnSpc>
                <a:spcPct val="120000"/>
              </a:lnSpc>
              <a:spcBef>
                <a:spcPts val="300"/>
              </a:spcBef>
              <a:buFont typeface="Arial" panose="020B0604020202020204" pitchFamily="34" charset="0"/>
              <a:buNone/>
            </a:pPr>
            <a:endParaRPr lang="en-GB" sz="6400" dirty="0">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Bef>
                <a:spcPts val="300"/>
              </a:spcBef>
              <a:buFont typeface="Arial" panose="020B0604020202020204" pitchFamily="34" charset="0"/>
              <a:buNone/>
            </a:pPr>
            <a:r>
              <a:rPr lang="en-GB" sz="7200" b="1" dirty="0">
                <a:effectLst/>
                <a:latin typeface="Arial" panose="020B0604020202020204" pitchFamily="34" charset="0"/>
                <a:ea typeface="Calibri" panose="020F0502020204030204" pitchFamily="34" charset="0"/>
                <a:cs typeface="Arial" panose="020B0604020202020204" pitchFamily="34" charset="0"/>
              </a:rPr>
              <a:t>Place ownership and belonging</a:t>
            </a:r>
            <a:r>
              <a:rPr lang="en-GB" sz="7200" dirty="0">
                <a:effectLst/>
                <a:latin typeface="Arial" panose="020B0604020202020204" pitchFamily="34" charset="0"/>
                <a:ea typeface="Calibri" panose="020F0502020204030204" pitchFamily="34" charset="0"/>
                <a:cs typeface="Arial" panose="020B0604020202020204" pitchFamily="34" charset="0"/>
              </a:rPr>
              <a:t>:</a:t>
            </a:r>
            <a:r>
              <a:rPr lang="en-GB" sz="6400" dirty="0">
                <a:effectLst/>
                <a:latin typeface="Arial" panose="020B0604020202020204" pitchFamily="34" charset="0"/>
                <a:ea typeface="Calibri" panose="020F0502020204030204" pitchFamily="34" charset="0"/>
                <a:cs typeface="Arial" panose="020B0604020202020204" pitchFamily="34" charset="0"/>
              </a:rPr>
              <a:t> “</a:t>
            </a:r>
            <a:r>
              <a:rPr lang="en-GB" sz="6400" dirty="0">
                <a:effectLst/>
                <a:latin typeface="Arial" panose="020B0604020202020204" pitchFamily="34" charset="0"/>
                <a:ea typeface="Calibri" panose="020F0502020204030204" pitchFamily="34" charset="0"/>
              </a:rPr>
              <a:t>I got the impression that a lot of people were taking it all in, some for the first time, and were surprised by the setup of the site and what was available.” There were no strict boundaries between staff, clients or service users, and volunteers. </a:t>
            </a:r>
          </a:p>
          <a:p>
            <a:pPr marL="0" indent="0">
              <a:lnSpc>
                <a:spcPct val="120000"/>
              </a:lnSpc>
              <a:spcBef>
                <a:spcPts val="300"/>
              </a:spcBef>
              <a:buFont typeface="Arial" panose="020B0604020202020204" pitchFamily="34" charset="0"/>
              <a:buNone/>
            </a:pPr>
            <a:endParaRPr lang="en-GB" sz="6400" dirty="0">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Bef>
                <a:spcPts val="300"/>
              </a:spcBef>
              <a:buNone/>
            </a:pPr>
            <a:r>
              <a:rPr lang="en-GB" sz="7200" b="1" dirty="0">
                <a:effectLst/>
                <a:latin typeface="Arial" panose="020B0604020202020204" pitchFamily="34" charset="0"/>
                <a:ea typeface="Calibri" panose="020F0502020204030204" pitchFamily="34" charset="0"/>
                <a:cs typeface="Arial" panose="020B0604020202020204" pitchFamily="34" charset="0"/>
              </a:rPr>
              <a:t>Future Places</a:t>
            </a:r>
            <a:r>
              <a:rPr lang="en-GB" sz="6400" b="1" dirty="0">
                <a:effectLst/>
                <a:latin typeface="Arial" panose="020B0604020202020204" pitchFamily="34" charset="0"/>
                <a:ea typeface="Calibri" panose="020F0502020204030204" pitchFamily="34" charset="0"/>
                <a:cs typeface="Arial" panose="020B0604020202020204" pitchFamily="34" charset="0"/>
              </a:rPr>
              <a:t>: </a:t>
            </a:r>
            <a:r>
              <a:rPr lang="en-GB" sz="6400" dirty="0">
                <a:effectLst/>
                <a:latin typeface="Arial" panose="020B0604020202020204" pitchFamily="34" charset="0"/>
                <a:ea typeface="Calibri" panose="020F0502020204030204" pitchFamily="34" charset="0"/>
                <a:cs typeface="Times New Roman" panose="02020603050405020304" pitchFamily="18" charset="0"/>
              </a:rPr>
              <a:t>a “place of diversity and unity”, “flexible and open”, “a place for sharing of food, resources and ideas”, and “a non-hierarchical space”, a place to learn about sustainability and organise to act on climate crisis</a:t>
            </a:r>
            <a:endParaRPr lang="en-GB" sz="6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Bef>
                <a:spcPts val="300"/>
              </a:spcBef>
              <a:buFont typeface="Arial" panose="020B0604020202020204" pitchFamily="34" charset="0"/>
              <a:buNone/>
            </a:pPr>
            <a:endParaRPr lang="en-GB" sz="1800" dirty="0">
              <a:latin typeface="Arial" panose="020B0604020202020204" pitchFamily="34" charset="0"/>
            </a:endParaRPr>
          </a:p>
          <a:p>
            <a:pPr marL="0" indent="0">
              <a:lnSpc>
                <a:spcPct val="120000"/>
              </a:lnSpc>
              <a:buFont typeface="Arial" panose="020B0604020202020204" pitchFamily="34" charset="0"/>
              <a:buNone/>
            </a:pPr>
            <a:endParaRPr lang="en-GB" dirty="0"/>
          </a:p>
        </p:txBody>
      </p:sp>
      <p:sp>
        <p:nvSpPr>
          <p:cNvPr id="5" name="TextBox 4">
            <a:extLst>
              <a:ext uri="{FF2B5EF4-FFF2-40B4-BE49-F238E27FC236}">
                <a16:creationId xmlns:a16="http://schemas.microsoft.com/office/drawing/2014/main" id="{ADA151CF-EA94-A1DA-1864-6534A6C5B93F}"/>
              </a:ext>
            </a:extLst>
          </p:cNvPr>
          <p:cNvSpPr txBox="1"/>
          <p:nvPr/>
        </p:nvSpPr>
        <p:spPr>
          <a:xfrm>
            <a:off x="6098088" y="6235368"/>
            <a:ext cx="6093912" cy="394210"/>
          </a:xfrm>
          <a:prstGeom prst="rect">
            <a:avLst/>
          </a:prstGeom>
          <a:noFill/>
        </p:spPr>
        <p:txBody>
          <a:bodyPr wrap="square">
            <a:spAutoFit/>
          </a:bodyPr>
          <a:lstStyle/>
          <a:p>
            <a:pPr marL="0" indent="0">
              <a:lnSpc>
                <a:spcPct val="120000"/>
              </a:lnSpc>
              <a:buFont typeface="Arial" panose="020B0604020202020204" pitchFamily="34" charset="0"/>
              <a:buNone/>
            </a:pPr>
            <a:r>
              <a:rPr lang="en-GB" sz="1800" dirty="0">
                <a:latin typeface="Arial" panose="020B0604020202020204" pitchFamily="34" charset="0"/>
                <a:cs typeface="Arial" panose="020B0604020202020204" pitchFamily="34" charset="0"/>
              </a:rPr>
              <a:t>Sample of 37 participants from over 1000 festival visitors</a:t>
            </a:r>
          </a:p>
        </p:txBody>
      </p:sp>
    </p:spTree>
    <p:extLst>
      <p:ext uri="{BB962C8B-B14F-4D97-AF65-F5344CB8AC3E}">
        <p14:creationId xmlns:p14="http://schemas.microsoft.com/office/powerpoint/2010/main" val="3238783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AD1A0-6BDA-6963-D499-EDEFF94E9A4F}"/>
              </a:ext>
            </a:extLst>
          </p:cNvPr>
          <p:cNvSpPr>
            <a:spLocks noGrp="1"/>
          </p:cNvSpPr>
          <p:nvPr>
            <p:ph type="title"/>
          </p:nvPr>
        </p:nvSpPr>
        <p:spPr/>
        <p:txBody>
          <a:bodyPr>
            <a:normAutofit/>
          </a:bodyPr>
          <a:lstStyle/>
          <a:p>
            <a:r>
              <a:rPr lang="en-GB" sz="3600" b="1" dirty="0">
                <a:solidFill>
                  <a:srgbClr val="00A1BE"/>
                </a:solidFill>
                <a:latin typeface="Arial headings"/>
              </a:rPr>
              <a:t>How and why to reach communities</a:t>
            </a:r>
            <a:endParaRPr lang="en-GB" sz="3600" dirty="0"/>
          </a:p>
        </p:txBody>
      </p:sp>
      <p:sp>
        <p:nvSpPr>
          <p:cNvPr id="3" name="Content Placeholder 2">
            <a:extLst>
              <a:ext uri="{FF2B5EF4-FFF2-40B4-BE49-F238E27FC236}">
                <a16:creationId xmlns:a16="http://schemas.microsoft.com/office/drawing/2014/main" id="{CE6B37AE-7701-1D20-A4AB-DBFF7A3EAEE9}"/>
              </a:ext>
            </a:extLst>
          </p:cNvPr>
          <p:cNvSpPr>
            <a:spLocks noGrp="1"/>
          </p:cNvSpPr>
          <p:nvPr>
            <p:ph idx="1"/>
          </p:nvPr>
        </p:nvSpPr>
        <p:spPr>
          <a:xfrm>
            <a:off x="838200" y="1822450"/>
            <a:ext cx="10515600" cy="4351338"/>
          </a:xfrm>
        </p:spPr>
        <p:txBody>
          <a:bodyPr>
            <a:normAutofit fontScale="47500" lnSpcReduction="20000"/>
          </a:bodyPr>
          <a:lstStyle/>
          <a:p>
            <a:pPr marL="0" indent="0">
              <a:lnSpc>
                <a:spcPct val="120000"/>
              </a:lnSpc>
              <a:buFont typeface="Arial" panose="020B0604020202020204" pitchFamily="34" charset="0"/>
              <a:buNone/>
            </a:pPr>
            <a:r>
              <a:rPr lang="en-GB" sz="3800" dirty="0">
                <a:latin typeface="Arial" panose="020B0604020202020204" pitchFamily="34" charset="0"/>
                <a:cs typeface="Arial" panose="020B0604020202020204" pitchFamily="34" charset="0"/>
              </a:rPr>
              <a:t>If we want to understand and intervene in the politics of urban wellbeing from the perspective of </a:t>
            </a:r>
            <a:r>
              <a:rPr lang="en-GB" sz="3800" b="1" dirty="0">
                <a:latin typeface="Arial" panose="020B0604020202020204" pitchFamily="34" charset="0"/>
                <a:cs typeface="Arial" panose="020B0604020202020204" pitchFamily="34" charset="0"/>
              </a:rPr>
              <a:t>situated collective life</a:t>
            </a:r>
            <a:r>
              <a:rPr lang="en-GB" sz="3800" dirty="0">
                <a:latin typeface="Arial" panose="020B0604020202020204" pitchFamily="34" charset="0"/>
                <a:cs typeface="Arial" panose="020B0604020202020204" pitchFamily="34" charset="0"/>
              </a:rPr>
              <a:t>… </a:t>
            </a:r>
          </a:p>
          <a:p>
            <a:pPr marL="0" indent="0">
              <a:lnSpc>
                <a:spcPct val="120000"/>
              </a:lnSpc>
              <a:buFont typeface="Arial" panose="020B0604020202020204" pitchFamily="34" charset="0"/>
              <a:buNone/>
            </a:pPr>
            <a:endParaRPr lang="en-GB" sz="3800" dirty="0">
              <a:latin typeface="Arial" panose="020B0604020202020204" pitchFamily="34" charset="0"/>
              <a:cs typeface="Arial" panose="020B0604020202020204" pitchFamily="34" charset="0"/>
            </a:endParaRPr>
          </a:p>
          <a:p>
            <a:pPr>
              <a:lnSpc>
                <a:spcPct val="120000"/>
              </a:lnSpc>
              <a:spcBef>
                <a:spcPts val="500"/>
              </a:spcBef>
              <a:spcAft>
                <a:spcPts val="1000"/>
              </a:spcAft>
            </a:pPr>
            <a:r>
              <a:rPr lang="en-GB" sz="3400" dirty="0">
                <a:latin typeface="Arial" panose="020B0604020202020204" pitchFamily="34" charset="0"/>
                <a:cs typeface="Arial" panose="020B0604020202020204" pitchFamily="34" charset="0"/>
              </a:rPr>
              <a:t>To demonstrate the value and impact of social infrastructure and its role in filling the gaps left by decades of austerity in the UK – as a community sector and its physical spaces</a:t>
            </a:r>
          </a:p>
          <a:p>
            <a:pPr>
              <a:lnSpc>
                <a:spcPct val="120000"/>
              </a:lnSpc>
              <a:spcBef>
                <a:spcPts val="500"/>
              </a:spcBef>
              <a:spcAft>
                <a:spcPts val="1000"/>
              </a:spcAft>
            </a:pPr>
            <a:r>
              <a:rPr lang="en-GB" sz="3400" dirty="0">
                <a:latin typeface="Arial" panose="020B0604020202020204" pitchFamily="34" charset="0"/>
                <a:cs typeface="Arial" panose="020B0604020202020204" pitchFamily="34" charset="0"/>
              </a:rPr>
              <a:t>The community sector and public sector are increasingly fragmented and competition is encouraged – this ‘symbiotic power’ is unstable and more co-operation is needed (</a:t>
            </a:r>
            <a:r>
              <a:rPr lang="en-GB" sz="2900" u="sng" dirty="0" err="1">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DeVerteuil</a:t>
            </a:r>
            <a:r>
              <a:rPr lang="en-GB" sz="29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 et al 2020</a:t>
            </a:r>
            <a:r>
              <a:rPr lang="en-GB" sz="2900" u="sng" dirty="0">
                <a:solidFill>
                  <a:srgbClr val="0000FF"/>
                </a:solidFill>
                <a:effectLst/>
                <a:latin typeface="Arial" panose="020B0604020202020204" pitchFamily="34" charset="0"/>
                <a:ea typeface="Calibri" panose="020F0502020204030204" pitchFamily="34" charset="0"/>
                <a:cs typeface="Arial" panose="020B0604020202020204" pitchFamily="34" charset="0"/>
              </a:rPr>
              <a:t>)</a:t>
            </a:r>
            <a:r>
              <a:rPr lang="en-GB" sz="2900" dirty="0">
                <a:latin typeface="Arial" panose="020B0604020202020204" pitchFamily="34" charset="0"/>
                <a:cs typeface="Arial" panose="020B0604020202020204" pitchFamily="34" charset="0"/>
              </a:rPr>
              <a:t>.</a:t>
            </a:r>
          </a:p>
          <a:p>
            <a:pPr>
              <a:lnSpc>
                <a:spcPct val="120000"/>
              </a:lnSpc>
              <a:spcBef>
                <a:spcPts val="500"/>
              </a:spcBef>
              <a:spcAft>
                <a:spcPts val="1000"/>
              </a:spcAft>
            </a:pPr>
            <a:r>
              <a:rPr lang="en-GB" sz="3400" dirty="0">
                <a:latin typeface="Arial" panose="020B0604020202020204" pitchFamily="34" charset="0"/>
                <a:cs typeface="Arial" panose="020B0604020202020204" pitchFamily="34" charset="0"/>
              </a:rPr>
              <a:t>Role of green spaces in improving inter-cultural connection needs more research</a:t>
            </a:r>
            <a:r>
              <a:rPr lang="en-GB" sz="2900" dirty="0">
                <a:latin typeface="Arial" panose="020B0604020202020204" pitchFamily="34" charset="0"/>
                <a:cs typeface="Arial" panose="020B0604020202020204" pitchFamily="34" charset="0"/>
              </a:rPr>
              <a:t> </a:t>
            </a:r>
            <a:r>
              <a:rPr lang="en-GB" sz="2900" dirty="0">
                <a:effectLst/>
                <a:latin typeface="Arial" panose="020B0604020202020204" pitchFamily="34" charset="0"/>
                <a:ea typeface="Calibri" panose="020F0502020204030204" pitchFamily="34" charset="0"/>
                <a:cs typeface="Arial" panose="020B0604020202020204" pitchFamily="34" charset="0"/>
              </a:rPr>
              <a:t>(</a:t>
            </a:r>
            <a:r>
              <a:rPr lang="en-GB" sz="29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Hollins et al 2023:37</a:t>
            </a:r>
            <a:r>
              <a:rPr lang="en-GB" sz="2900" dirty="0">
                <a:effectLst/>
                <a:latin typeface="Arial" panose="020B0604020202020204" pitchFamily="34" charset="0"/>
                <a:ea typeface="Calibri" panose="020F0502020204030204" pitchFamily="34" charset="0"/>
                <a:cs typeface="Arial" panose="020B0604020202020204" pitchFamily="34" charset="0"/>
              </a:rPr>
              <a:t>). </a:t>
            </a:r>
            <a:endParaRPr lang="en-GB" sz="2900" dirty="0">
              <a:latin typeface="Arial" panose="020B0604020202020204" pitchFamily="34" charset="0"/>
              <a:cs typeface="Arial" panose="020B0604020202020204" pitchFamily="34" charset="0"/>
            </a:endParaRPr>
          </a:p>
          <a:p>
            <a:pPr>
              <a:lnSpc>
                <a:spcPct val="120000"/>
              </a:lnSpc>
              <a:spcBef>
                <a:spcPts val="500"/>
              </a:spcBef>
              <a:spcAft>
                <a:spcPts val="1000"/>
              </a:spcAft>
            </a:pPr>
            <a:r>
              <a:rPr lang="en-GB" sz="3400" dirty="0">
                <a:latin typeface="Arial" panose="020B0604020202020204" pitchFamily="34" charset="0"/>
                <a:cs typeface="Arial" panose="020B0604020202020204" pitchFamily="34" charset="0"/>
              </a:rPr>
              <a:t>Social innovators are supporting collective, anticipatory forms of imagination (the “imagination infrastructure”- </a:t>
            </a:r>
            <a:r>
              <a:rPr lang="en-GB" sz="29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a:rPr>
              <a:t>Joseph Roundtree Foundation</a:t>
            </a:r>
            <a:r>
              <a:rPr lang="en-GB" sz="2000" u="sng" dirty="0">
                <a:solidFill>
                  <a:srgbClr val="0000FF"/>
                </a:solidFill>
                <a:latin typeface="Arial" panose="020B0604020202020204" pitchFamily="34" charset="0"/>
                <a:ea typeface="Calibri" panose="020F0502020204030204" pitchFamily="34" charset="0"/>
                <a:cs typeface="Arial" panose="020B0604020202020204" pitchFamily="34" charset="0"/>
              </a:rPr>
              <a:t>)</a:t>
            </a:r>
            <a:r>
              <a:rPr lang="en-GB" sz="3400" dirty="0">
                <a:latin typeface="Arial" panose="020B0604020202020204" pitchFamily="34" charset="0"/>
                <a:cs typeface="Arial" panose="020B0604020202020204" pitchFamily="34" charset="0"/>
              </a:rPr>
              <a:t> but little is known about how to assess their impact on serving community needs and distribution of funds.</a:t>
            </a:r>
          </a:p>
          <a:p>
            <a:pPr>
              <a:lnSpc>
                <a:spcPct val="120000"/>
              </a:lnSpc>
              <a:spcBef>
                <a:spcPts val="500"/>
              </a:spcBef>
              <a:spcAft>
                <a:spcPts val="1000"/>
              </a:spcAft>
            </a:pPr>
            <a:r>
              <a:rPr lang="en-GB" sz="3400" dirty="0">
                <a:latin typeface="Arial" panose="020B0604020202020204" pitchFamily="34" charset="0"/>
                <a:cs typeface="Arial" panose="020B0604020202020204" pitchFamily="34" charset="0"/>
              </a:rPr>
              <a:t>Little research exists on how to sustain successful community based participatory research over the long term (</a:t>
            </a:r>
            <a:r>
              <a:rPr lang="en-GB" sz="3400" dirty="0">
                <a:latin typeface="Arial" panose="020B0604020202020204" pitchFamily="34" charset="0"/>
                <a:cs typeface="Arial" panose="020B0604020202020204" pitchFamily="34" charset="0"/>
                <a:hlinkClick r:id="rId6"/>
              </a:rPr>
              <a:t>Brush et al 2020</a:t>
            </a:r>
            <a:r>
              <a:rPr lang="en-GB" sz="3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1133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D8A3-8F77-4DCF-A99E-F34D71B83B36}"/>
              </a:ext>
            </a:extLst>
          </p:cNvPr>
          <p:cNvSpPr>
            <a:spLocks noGrp="1"/>
          </p:cNvSpPr>
          <p:nvPr>
            <p:ph type="title"/>
          </p:nvPr>
        </p:nvSpPr>
        <p:spPr/>
        <p:txBody>
          <a:bodyPr/>
          <a:lstStyle/>
          <a:p>
            <a:r>
              <a:rPr lang="en-GB" dirty="0"/>
              <a:t>Get involved</a:t>
            </a:r>
          </a:p>
        </p:txBody>
      </p:sp>
      <p:sp>
        <p:nvSpPr>
          <p:cNvPr id="3" name="Content Placeholder 2">
            <a:extLst>
              <a:ext uri="{FF2B5EF4-FFF2-40B4-BE49-F238E27FC236}">
                <a16:creationId xmlns:a16="http://schemas.microsoft.com/office/drawing/2014/main" id="{744BA838-CB11-4954-A503-C35B1A3CE7F0}"/>
              </a:ext>
            </a:extLst>
          </p:cNvPr>
          <p:cNvSpPr>
            <a:spLocks noGrp="1"/>
          </p:cNvSpPr>
          <p:nvPr>
            <p:ph idx="1"/>
          </p:nvPr>
        </p:nvSpPr>
        <p:spPr>
          <a:xfrm>
            <a:off x="482521" y="1370091"/>
            <a:ext cx="5296676" cy="2792095"/>
          </a:xfrm>
        </p:spPr>
        <p:txBody>
          <a:bodyPr>
            <a:normAutofit fontScale="85000" lnSpcReduction="10000"/>
          </a:bodyPr>
          <a:lstStyle/>
          <a:p>
            <a:pPr algn="l" rtl="0" fontAlgn="base"/>
            <a:r>
              <a:rPr lang="en-GB" sz="1800" dirty="0">
                <a:solidFill>
                  <a:srgbClr val="000000"/>
                </a:solidFill>
                <a:latin typeface="Calibri" panose="020F0502020204030204" pitchFamily="34" charset="0"/>
              </a:rPr>
              <a:t>C</a:t>
            </a:r>
            <a:r>
              <a:rPr lang="en-GB" sz="1800" b="0" i="0" dirty="0">
                <a:solidFill>
                  <a:srgbClr val="000000"/>
                </a:solidFill>
                <a:effectLst/>
                <a:latin typeface="Calibri" panose="020F0502020204030204" pitchFamily="34" charset="0"/>
              </a:rPr>
              <a:t>ome along to ou</a:t>
            </a:r>
            <a:r>
              <a:rPr lang="en-GB" sz="1800" dirty="0">
                <a:solidFill>
                  <a:srgbClr val="000000"/>
                </a:solidFill>
                <a:latin typeface="Calibri" panose="020F0502020204030204" pitchFamily="34" charset="0"/>
              </a:rPr>
              <a:t>r seminars and events</a:t>
            </a:r>
          </a:p>
          <a:p>
            <a:pPr algn="l" rtl="0" fontAlgn="base"/>
            <a:r>
              <a:rPr lang="en-GB" sz="1800" dirty="0">
                <a:solidFill>
                  <a:srgbClr val="000000"/>
                </a:solidFill>
                <a:latin typeface="Calibri" panose="020F0502020204030204" pitchFamily="34" charset="0"/>
              </a:rPr>
              <a:t>Suggest a speaker, theme or host a workshop</a:t>
            </a:r>
          </a:p>
          <a:p>
            <a:pPr algn="l" rtl="0" fontAlgn="base"/>
            <a:r>
              <a:rPr lang="en-GB" sz="1800" b="0" i="0" dirty="0">
                <a:solidFill>
                  <a:srgbClr val="000000"/>
                </a:solidFill>
                <a:effectLst/>
                <a:latin typeface="Calibri" panose="020F0502020204030204" pitchFamily="34" charset="0"/>
              </a:rPr>
              <a:t>Collaborate on research funding bids - engage with our network of policy and practice partners</a:t>
            </a:r>
            <a:endParaRPr lang="en-GB" b="0" i="0" dirty="0">
              <a:solidFill>
                <a:srgbClr val="000000"/>
              </a:solidFill>
              <a:effectLst/>
              <a:latin typeface="Segoe UI" panose="020B0502040204020203" pitchFamily="34" charset="0"/>
            </a:endParaRPr>
          </a:p>
          <a:p>
            <a:pPr algn="l" rtl="0" fontAlgn="base"/>
            <a:r>
              <a:rPr lang="en-GB" sz="1800" dirty="0">
                <a:solidFill>
                  <a:srgbClr val="000000"/>
                </a:solidFill>
                <a:latin typeface="Calibri" panose="020F0502020204030204" pitchFamily="34" charset="0"/>
              </a:rPr>
              <a:t>Jo</a:t>
            </a:r>
            <a:r>
              <a:rPr lang="en-GB" sz="1800" b="0" i="0" dirty="0">
                <a:solidFill>
                  <a:srgbClr val="000000"/>
                </a:solidFill>
                <a:effectLst/>
                <a:latin typeface="Calibri" panose="020F0502020204030204" pitchFamily="34" charset="0"/>
              </a:rPr>
              <a:t>in as an academic associate member</a:t>
            </a:r>
            <a:endParaRPr lang="en-GB" b="0" i="0" dirty="0">
              <a:solidFill>
                <a:srgbClr val="000000"/>
              </a:solidFill>
              <a:effectLst/>
              <a:latin typeface="Segoe UI" panose="020B0502040204020203" pitchFamily="34" charset="0"/>
            </a:endParaRPr>
          </a:p>
          <a:p>
            <a:pPr algn="l" rtl="0" fontAlgn="base"/>
            <a:r>
              <a:rPr lang="en-GB" sz="1800" dirty="0">
                <a:solidFill>
                  <a:srgbClr val="000000"/>
                </a:solidFill>
                <a:latin typeface="Calibri" panose="020F0502020204030204" pitchFamily="34" charset="0"/>
              </a:rPr>
              <a:t>Host</a:t>
            </a:r>
            <a:r>
              <a:rPr lang="en-GB" sz="1800" b="0" i="0" dirty="0">
                <a:solidFill>
                  <a:srgbClr val="000000"/>
                </a:solidFill>
                <a:effectLst/>
                <a:latin typeface="Calibri" panose="020F0502020204030204" pitchFamily="34" charset="0"/>
              </a:rPr>
              <a:t> a visiting fellow for 3 months or 1 year at your institution</a:t>
            </a:r>
          </a:p>
          <a:p>
            <a:pPr algn="l" rtl="0" fontAlgn="base"/>
            <a:r>
              <a:rPr lang="en-GB" sz="1800" b="0" i="0" dirty="0">
                <a:solidFill>
                  <a:srgbClr val="000000"/>
                </a:solidFill>
                <a:effectLst/>
                <a:latin typeface="Calibri" panose="020F0502020204030204" pitchFamily="34" charset="0"/>
              </a:rPr>
              <a:t>Join us as a visiting fellow </a:t>
            </a:r>
            <a:r>
              <a:rPr lang="en-GB" sz="1800" dirty="0">
                <a:solidFill>
                  <a:srgbClr val="000000"/>
                </a:solidFill>
                <a:latin typeface="Calibri" panose="020F0502020204030204" pitchFamily="34" charset="0"/>
              </a:rPr>
              <a:t>to develop your research</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Offer a student placement at your organisation </a:t>
            </a:r>
            <a:endParaRPr lang="en-GB" dirty="0">
              <a:solidFill>
                <a:srgbClr val="000000"/>
              </a:solidFill>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Subscribe to our </a:t>
            </a:r>
            <a:r>
              <a:rPr lang="en-GB" sz="1800" b="0" i="0" u="sng" strike="noStrike" dirty="0">
                <a:solidFill>
                  <a:srgbClr val="0000FF"/>
                </a:solidFill>
                <a:effectLst/>
                <a:latin typeface="Calibri" panose="020F0502020204030204" pitchFamily="34" charset="0"/>
                <a:hlinkClick r:id="rId2"/>
              </a:rPr>
              <a:t>monthly newsletter</a:t>
            </a:r>
            <a:r>
              <a:rPr lang="en-GB" sz="1800" b="0" i="0" dirty="0">
                <a:solidFill>
                  <a:srgbClr val="000000"/>
                </a:solidFill>
                <a:effectLst/>
                <a:latin typeface="Calibri" panose="020F0502020204030204" pitchFamily="34" charset="0"/>
              </a:rPr>
              <a:t> </a:t>
            </a:r>
            <a:endParaRPr lang="en-GB" sz="1800" dirty="0">
              <a:solidFill>
                <a:srgbClr val="000000"/>
              </a:solidFill>
              <a:latin typeface="Segoe UI" panose="020B0502040204020203" pitchFamily="34" charset="0"/>
            </a:endParaRPr>
          </a:p>
          <a:p>
            <a:pPr marL="0" indent="0" algn="l" rtl="0" fontAlgn="base">
              <a:buNone/>
            </a:pPr>
            <a:endParaRPr lang="en-GB" b="0" i="0" dirty="0">
              <a:solidFill>
                <a:srgbClr val="000000"/>
              </a:solidFill>
              <a:effectLst/>
              <a:latin typeface="Segoe UI" panose="020B0502040204020203" pitchFamily="34" charset="0"/>
            </a:endParaRPr>
          </a:p>
          <a:p>
            <a:endParaRPr lang="en-GB" dirty="0"/>
          </a:p>
        </p:txBody>
      </p:sp>
      <p:sp>
        <p:nvSpPr>
          <p:cNvPr id="7" name="TextBox 6">
            <a:extLst>
              <a:ext uri="{FF2B5EF4-FFF2-40B4-BE49-F238E27FC236}">
                <a16:creationId xmlns:a16="http://schemas.microsoft.com/office/drawing/2014/main" id="{49D99E0E-F9E6-4DB4-BCDA-EFE00A49137B}"/>
              </a:ext>
            </a:extLst>
          </p:cNvPr>
          <p:cNvSpPr txBox="1"/>
          <p:nvPr/>
        </p:nvSpPr>
        <p:spPr>
          <a:xfrm>
            <a:off x="6396992" y="4232434"/>
            <a:ext cx="5764053" cy="2031325"/>
          </a:xfrm>
          <a:prstGeom prst="rect">
            <a:avLst/>
          </a:prstGeom>
          <a:noFill/>
        </p:spPr>
        <p:txBody>
          <a:bodyPr wrap="square">
            <a:spAutoFit/>
          </a:bodyPr>
          <a:lstStyle/>
          <a:p>
            <a:pPr marL="0" indent="0" algn="l" rtl="0" fontAlgn="base">
              <a:buNone/>
            </a:pPr>
            <a:r>
              <a:rPr lang="en-GB" sz="1800" b="1" i="0" dirty="0">
                <a:solidFill>
                  <a:srgbClr val="000000"/>
                </a:solidFill>
                <a:effectLst/>
                <a:latin typeface="Cambria" panose="02040503050406030204" pitchFamily="18" charset="0"/>
              </a:rPr>
              <a:t>Contact details  </a:t>
            </a:r>
            <a:endParaRPr lang="en-GB" b="1"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Email: </a:t>
            </a:r>
            <a:r>
              <a:rPr lang="en-GB" sz="1800" b="0" i="0" u="sng" strike="noStrike" dirty="0">
                <a:solidFill>
                  <a:srgbClr val="0000FF"/>
                </a:solidFill>
                <a:effectLst/>
                <a:latin typeface="Calibri" panose="020F0502020204030204" pitchFamily="34" charset="0"/>
                <a:hlinkClick r:id="rId3"/>
              </a:rPr>
              <a:t>urbanwellbeing@contacts.bham.ac.uk</a:t>
            </a:r>
            <a:r>
              <a:rPr lang="en-GB" sz="1800" b="0" i="0" dirty="0">
                <a:solidFill>
                  <a:srgbClr val="555555"/>
                </a:solidFill>
                <a:effectLst/>
                <a:latin typeface="Calibri" panose="020F0502020204030204" pitchFamily="34" charset="0"/>
              </a:rPr>
              <a:t>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Website: </a:t>
            </a:r>
            <a:r>
              <a:rPr lang="en-GB" sz="1800" b="0" i="0" u="sng" strike="noStrike" dirty="0">
                <a:solidFill>
                  <a:srgbClr val="0000FF"/>
                </a:solidFill>
                <a:effectLst/>
                <a:latin typeface="Calibri" panose="020F0502020204030204" pitchFamily="34" charset="0"/>
                <a:hlinkClick r:id="rId4"/>
              </a:rPr>
              <a:t>https://www.birmingham.ac.uk/research/centre-urban-wellbeing/home-page.aspx</a:t>
            </a:r>
            <a:r>
              <a:rPr lang="en-GB" sz="1800" b="0" i="0" dirty="0">
                <a:solidFill>
                  <a:srgbClr val="000000"/>
                </a:solidFill>
                <a:effectLst/>
                <a:latin typeface="Calibri" panose="020F0502020204030204" pitchFamily="34" charset="0"/>
              </a:rPr>
              <a:t>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Blog: </a:t>
            </a:r>
            <a:r>
              <a:rPr lang="en-GB" sz="1800" b="0" i="0" u="sng" strike="noStrike" dirty="0">
                <a:solidFill>
                  <a:srgbClr val="0000FF"/>
                </a:solidFill>
                <a:effectLst/>
                <a:latin typeface="Calibri" panose="020F0502020204030204" pitchFamily="34" charset="0"/>
                <a:hlinkClick r:id="rId5"/>
              </a:rPr>
              <a:t>https://blog.bham.ac.uk/cuwb/</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p:txBody>
      </p:sp>
      <p:pic>
        <p:nvPicPr>
          <p:cNvPr id="5" name="Picture 4" descr="Shape, rectangle&#10;&#10;Description automatically generated">
            <a:extLst>
              <a:ext uri="{FF2B5EF4-FFF2-40B4-BE49-F238E27FC236}">
                <a16:creationId xmlns:a16="http://schemas.microsoft.com/office/drawing/2014/main" id="{D4221C4A-2477-49D8-9710-97145E5E7727}"/>
              </a:ext>
            </a:extLst>
          </p:cNvPr>
          <p:cNvPicPr>
            <a:picLocks noChangeAspect="1"/>
          </p:cNvPicPr>
          <p:nvPr/>
        </p:nvPicPr>
        <p:blipFill>
          <a:blip r:embed="rId6"/>
          <a:stretch>
            <a:fillRect/>
          </a:stretch>
        </p:blipFill>
        <p:spPr>
          <a:xfrm>
            <a:off x="6322675" y="-650102"/>
            <a:ext cx="4882535" cy="4882535"/>
          </a:xfrm>
          <a:prstGeom prst="rect">
            <a:avLst/>
          </a:prstGeom>
        </p:spPr>
      </p:pic>
      <p:pic>
        <p:nvPicPr>
          <p:cNvPr id="8" name="Picture 7" descr="Logo&#10;&#10;Description automatically generated">
            <a:extLst>
              <a:ext uri="{FF2B5EF4-FFF2-40B4-BE49-F238E27FC236}">
                <a16:creationId xmlns:a16="http://schemas.microsoft.com/office/drawing/2014/main" id="{B122C899-5ECD-42E1-9346-6D59A5763EDE}"/>
              </a:ext>
            </a:extLst>
          </p:cNvPr>
          <p:cNvPicPr>
            <a:picLocks noChangeAspect="1"/>
          </p:cNvPicPr>
          <p:nvPr/>
        </p:nvPicPr>
        <p:blipFill>
          <a:blip r:embed="rId7"/>
          <a:stretch>
            <a:fillRect/>
          </a:stretch>
        </p:blipFill>
        <p:spPr>
          <a:xfrm>
            <a:off x="498335" y="4162186"/>
            <a:ext cx="1788676" cy="1788676"/>
          </a:xfrm>
          <a:prstGeom prst="rect">
            <a:avLst/>
          </a:prstGeom>
        </p:spPr>
      </p:pic>
      <p:pic>
        <p:nvPicPr>
          <p:cNvPr id="10" name="Picture 2" descr="Timeline of LinkedIn - Wikipedia">
            <a:extLst>
              <a:ext uri="{FF2B5EF4-FFF2-40B4-BE49-F238E27FC236}">
                <a16:creationId xmlns:a16="http://schemas.microsoft.com/office/drawing/2014/main" id="{33C682CD-EECC-5792-257D-A9801668E6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950" y="5307919"/>
            <a:ext cx="509952" cy="50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8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1662A812-FDD3-43DE-92F2-DC3F408A6BB6}"/>
              </a:ext>
            </a:extLst>
          </p:cNvPr>
          <p:cNvPicPr>
            <a:picLocks noGrp="1" noChangeAspect="1"/>
          </p:cNvPicPr>
          <p:nvPr>
            <p:ph idx="1"/>
          </p:nvPr>
        </p:nvPicPr>
        <p:blipFill>
          <a:blip r:embed="rId3"/>
          <a:stretch>
            <a:fillRect/>
          </a:stretch>
        </p:blipFill>
        <p:spPr>
          <a:xfrm>
            <a:off x="2050473" y="162811"/>
            <a:ext cx="7619073" cy="5711516"/>
          </a:xfrm>
        </p:spPr>
      </p:pic>
      <p:sp>
        <p:nvSpPr>
          <p:cNvPr id="3" name="TextBox 2">
            <a:extLst>
              <a:ext uri="{FF2B5EF4-FFF2-40B4-BE49-F238E27FC236}">
                <a16:creationId xmlns:a16="http://schemas.microsoft.com/office/drawing/2014/main" id="{CED01DA1-5E49-4984-868A-E746F408B853}"/>
              </a:ext>
            </a:extLst>
          </p:cNvPr>
          <p:cNvSpPr txBox="1"/>
          <p:nvPr/>
        </p:nvSpPr>
        <p:spPr>
          <a:xfrm>
            <a:off x="8561070" y="5874327"/>
            <a:ext cx="2887980" cy="830997"/>
          </a:xfrm>
          <a:prstGeom prst="rect">
            <a:avLst/>
          </a:prstGeom>
          <a:noFill/>
        </p:spPr>
        <p:txBody>
          <a:bodyPr wrap="square" rtlCol="0">
            <a:spAutoFit/>
          </a:bodyPr>
          <a:lstStyle/>
          <a:p>
            <a:r>
              <a:rPr lang="en-GB" sz="1600" dirty="0">
                <a:latin typeface="+mj-lt"/>
              </a:rPr>
              <a:t>Illustrations by </a:t>
            </a:r>
            <a:r>
              <a:rPr lang="en-GB" sz="1600" u="sng" dirty="0">
                <a:solidFill>
                  <a:srgbClr val="0000FF"/>
                </a:solidFill>
                <a:effectLst/>
                <a:latin typeface="+mj-lt"/>
                <a:ea typeface="Times New Roman" panose="02020603050405020304" pitchFamily="18" charset="0"/>
                <a:hlinkClick r:id="rId4"/>
              </a:rPr>
              <a:t>www.thinkbigpicture.co.uk</a:t>
            </a:r>
            <a:r>
              <a:rPr lang="en-GB" sz="1600" dirty="0">
                <a:effectLst/>
                <a:latin typeface="+mj-lt"/>
                <a:ea typeface="Times New Roman" panose="02020603050405020304" pitchFamily="18" charset="0"/>
              </a:rPr>
              <a:t> @laurabrodrick </a:t>
            </a:r>
            <a:endParaRPr lang="en-GB" sz="1600" dirty="0">
              <a:latin typeface="+mj-lt"/>
            </a:endParaRPr>
          </a:p>
        </p:txBody>
      </p:sp>
    </p:spTree>
    <p:extLst>
      <p:ext uri="{BB962C8B-B14F-4D97-AF65-F5344CB8AC3E}">
        <p14:creationId xmlns:p14="http://schemas.microsoft.com/office/powerpoint/2010/main" val="133564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8997-A786-4132-AE20-BA9185032629}"/>
              </a:ext>
            </a:extLst>
          </p:cNvPr>
          <p:cNvSpPr>
            <a:spLocks noGrp="1"/>
          </p:cNvSpPr>
          <p:nvPr>
            <p:ph type="title"/>
          </p:nvPr>
        </p:nvSpPr>
        <p:spPr/>
        <p:txBody>
          <a:bodyPr/>
          <a:lstStyle/>
          <a:p>
            <a:r>
              <a:rPr lang="en-GB" dirty="0"/>
              <a:t>5 Goals of the Centre for Urban Wellbeing</a:t>
            </a:r>
          </a:p>
        </p:txBody>
      </p:sp>
      <p:pic>
        <p:nvPicPr>
          <p:cNvPr id="7" name="Content Placeholder 6" descr="Diagram, text&#10;&#10;Description automatically generated">
            <a:extLst>
              <a:ext uri="{FF2B5EF4-FFF2-40B4-BE49-F238E27FC236}">
                <a16:creationId xmlns:a16="http://schemas.microsoft.com/office/drawing/2014/main" id="{EBF0C221-5FE7-4435-A4DE-96750AB961DA}"/>
              </a:ext>
            </a:extLst>
          </p:cNvPr>
          <p:cNvPicPr>
            <a:picLocks noGrp="1" noChangeAspect="1"/>
          </p:cNvPicPr>
          <p:nvPr>
            <p:ph idx="1"/>
          </p:nvPr>
        </p:nvPicPr>
        <p:blipFill>
          <a:blip r:embed="rId3"/>
          <a:stretch>
            <a:fillRect/>
          </a:stretch>
        </p:blipFill>
        <p:spPr>
          <a:xfrm>
            <a:off x="1691628" y="1537536"/>
            <a:ext cx="8129012" cy="4351338"/>
          </a:xfrm>
        </p:spPr>
      </p:pic>
    </p:spTree>
    <p:extLst>
      <p:ext uri="{BB962C8B-B14F-4D97-AF65-F5344CB8AC3E}">
        <p14:creationId xmlns:p14="http://schemas.microsoft.com/office/powerpoint/2010/main" val="414035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10;&#10;Description automatically generated">
            <a:extLst>
              <a:ext uri="{FF2B5EF4-FFF2-40B4-BE49-F238E27FC236}">
                <a16:creationId xmlns:a16="http://schemas.microsoft.com/office/drawing/2014/main" id="{D18EDA3D-7B3D-4D7B-8AB0-9E4DC04824AC}"/>
              </a:ext>
            </a:extLst>
          </p:cNvPr>
          <p:cNvPicPr>
            <a:picLocks noChangeAspect="1"/>
          </p:cNvPicPr>
          <p:nvPr/>
        </p:nvPicPr>
        <p:blipFill>
          <a:blip r:embed="rId3"/>
          <a:stretch>
            <a:fillRect/>
          </a:stretch>
        </p:blipFill>
        <p:spPr>
          <a:xfrm>
            <a:off x="2434282" y="61782"/>
            <a:ext cx="7698260" cy="5770877"/>
          </a:xfrm>
          <a:prstGeom prst="rect">
            <a:avLst/>
          </a:prstGeom>
        </p:spPr>
      </p:pic>
    </p:spTree>
    <p:extLst>
      <p:ext uri="{BB962C8B-B14F-4D97-AF65-F5344CB8AC3E}">
        <p14:creationId xmlns:p14="http://schemas.microsoft.com/office/powerpoint/2010/main" val="331552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D154-96BF-A5BA-7595-8748A0C5C7C4}"/>
              </a:ext>
            </a:extLst>
          </p:cNvPr>
          <p:cNvSpPr>
            <a:spLocks noGrp="1"/>
          </p:cNvSpPr>
          <p:nvPr>
            <p:ph type="title"/>
          </p:nvPr>
        </p:nvSpPr>
        <p:spPr/>
        <p:txBody>
          <a:bodyPr/>
          <a:lstStyle/>
          <a:p>
            <a:r>
              <a:rPr lang="en-GB" dirty="0"/>
              <a:t>Research Themes: areas of specialism</a:t>
            </a:r>
          </a:p>
        </p:txBody>
      </p:sp>
      <p:sp>
        <p:nvSpPr>
          <p:cNvPr id="3" name="Content Placeholder 2">
            <a:extLst>
              <a:ext uri="{FF2B5EF4-FFF2-40B4-BE49-F238E27FC236}">
                <a16:creationId xmlns:a16="http://schemas.microsoft.com/office/drawing/2014/main" id="{A96981FA-D16A-C9B0-4924-DA0E1925486A}"/>
              </a:ext>
            </a:extLst>
          </p:cNvPr>
          <p:cNvSpPr>
            <a:spLocks noGrp="1"/>
          </p:cNvSpPr>
          <p:nvPr>
            <p:ph idx="1"/>
          </p:nvPr>
        </p:nvSpPr>
        <p:spPr>
          <a:xfrm>
            <a:off x="4533900" y="1427667"/>
            <a:ext cx="3848400" cy="4869224"/>
          </a:xfrm>
        </p:spPr>
        <p:txBody>
          <a:bodyPr>
            <a:normAutofit fontScale="85000" lnSpcReduction="10000"/>
          </a:bodyPr>
          <a:lstStyle/>
          <a:p>
            <a:pPr marL="0" indent="0">
              <a:buNone/>
            </a:pPr>
            <a:r>
              <a:rPr lang="en-GB" sz="2600" dirty="0">
                <a:solidFill>
                  <a:srgbClr val="00A1BE"/>
                </a:solidFill>
                <a:latin typeface="Calibri" panose="020F0502020204030204" pitchFamily="34" charset="0"/>
                <a:cs typeface="Calibri" panose="020F0502020204030204" pitchFamily="34" charset="0"/>
              </a:rPr>
              <a:t>Recovery and Renewal</a:t>
            </a:r>
          </a:p>
          <a:p>
            <a:pPr marL="0" indent="0">
              <a:lnSpc>
                <a:spcPct val="110000"/>
              </a:lnSpc>
              <a:buNone/>
            </a:pPr>
            <a:r>
              <a:rPr lang="en-GB" sz="15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 effects of spatially-targeted regeneration and development are much debated. We examine the complex ways in which wellbeing takes shape in diverse places and spaces and how the notion of community is mobilised in policy and practice. How do wellbeing relationships between communities, local authorities and third sector organisations develop, and how are communities engaged, represented and involved in decision-making around wellbeing?</a:t>
            </a:r>
          </a:p>
          <a:p>
            <a:pPr marL="0" indent="0">
              <a:buNone/>
            </a:pPr>
            <a:endParaRPr lang="en-GB" sz="1500" dirty="0">
              <a:solidFill>
                <a:schemeClr val="accent1">
                  <a:lumMod val="75000"/>
                </a:schemeClr>
              </a:solidFill>
              <a:latin typeface="Calibri" panose="020F0502020204030204" pitchFamily="34" charset="0"/>
              <a:cs typeface="Calibri" panose="020F0502020204030204" pitchFamily="34" charset="0"/>
            </a:endParaRPr>
          </a:p>
          <a:p>
            <a:pPr marL="0" indent="0">
              <a:buNone/>
            </a:pPr>
            <a:r>
              <a:rPr lang="en-GB" sz="2600" dirty="0">
                <a:solidFill>
                  <a:srgbClr val="00A1BE"/>
                </a:solidFill>
                <a:latin typeface="Calibri" panose="020F0502020204030204" pitchFamily="34" charset="0"/>
                <a:cs typeface="Calibri" panose="020F0502020204030204" pitchFamily="34" charset="0"/>
              </a:rPr>
              <a:t>Sustainable Cities</a:t>
            </a:r>
          </a:p>
          <a:p>
            <a:pPr marL="0" indent="0">
              <a:lnSpc>
                <a:spcPct val="120000"/>
              </a:lnSpc>
              <a:buNone/>
            </a:pPr>
            <a:r>
              <a:rPr lang="en-GB" sz="15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Evidence continues to mount on the relationship between built form and the opportunities afforded those who live and work in cities, in health, wellbeing, employment, education. Our focus is on how urban communities experience the built form and how this interacts with the city’s sustainability, liveability and resilience priorities, and how this knowledge can shape urban design and regeneration practices.</a:t>
            </a:r>
            <a:endParaRPr lang="en-GB" sz="1500" dirty="0">
              <a:solidFill>
                <a:srgbClr val="00A1BE"/>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6CE3F30D-9658-B2DD-380A-C31E34DF710C}"/>
              </a:ext>
            </a:extLst>
          </p:cNvPr>
          <p:cNvSpPr txBox="1">
            <a:spLocks/>
          </p:cNvSpPr>
          <p:nvPr/>
        </p:nvSpPr>
        <p:spPr>
          <a:xfrm>
            <a:off x="685800" y="1462591"/>
            <a:ext cx="3848100" cy="4351338"/>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100" dirty="0">
                <a:solidFill>
                  <a:srgbClr val="00A1BE"/>
                </a:solidFill>
                <a:latin typeface="Calibri" panose="020F0502020204030204" pitchFamily="34" charset="0"/>
                <a:cs typeface="Calibri" panose="020F0502020204030204" pitchFamily="34" charset="0"/>
              </a:rPr>
              <a:t>Imagining Wellbeing</a:t>
            </a:r>
          </a:p>
          <a:p>
            <a:pPr marL="0" indent="0">
              <a:lnSpc>
                <a:spcPct val="120000"/>
              </a:lnSpc>
              <a:buFont typeface="Arial" panose="020B0604020202020204" pitchFamily="34" charset="0"/>
              <a:buNone/>
            </a:pPr>
            <a:r>
              <a:rPr lang="en-GB" sz="1800" dirty="0">
                <a:solidFill>
                  <a:schemeClr val="accent1">
                    <a:lumMod val="75000"/>
                  </a:schemeClr>
                </a:solidFill>
                <a:effectLst/>
                <a:latin typeface="Calibri"/>
                <a:ea typeface="Calibri" panose="020F0502020204030204" pitchFamily="34" charset="0"/>
                <a:cs typeface="Calibri"/>
              </a:rPr>
              <a:t>Our goal is to bring together researchers from across the Humanities and Social Sciences, in order to envision the experience of wellbeing and the systemic </a:t>
            </a:r>
            <a:r>
              <a:rPr lang="en-GB" sz="1800">
                <a:solidFill>
                  <a:schemeClr val="accent1">
                    <a:lumMod val="75000"/>
                  </a:schemeClr>
                </a:solidFill>
                <a:effectLst/>
                <a:latin typeface="Calibri"/>
                <a:ea typeface="Calibri" panose="020F0502020204030204" pitchFamily="34" charset="0"/>
                <a:cs typeface="Calibri"/>
              </a:rPr>
              <a:t>factors that either inhibit or facilitate it</a:t>
            </a:r>
            <a:r>
              <a:rPr lang="en-GB" sz="1800">
                <a:solidFill>
                  <a:schemeClr val="accent1">
                    <a:lumMod val="75000"/>
                  </a:schemeClr>
                </a:solidFill>
                <a:latin typeface="Calibri"/>
                <a:ea typeface="Calibri" panose="020F0502020204030204" pitchFamily="34" charset="0"/>
                <a:cs typeface="Calibri"/>
              </a:rPr>
              <a:t>.</a:t>
            </a:r>
            <a:r>
              <a:rPr lang="en-GB" sz="1800">
                <a:solidFill>
                  <a:schemeClr val="accent1">
                    <a:lumMod val="75000"/>
                  </a:schemeClr>
                </a:solidFill>
                <a:effectLst/>
                <a:latin typeface="Calibri"/>
                <a:ea typeface="Calibri" panose="020F0502020204030204" pitchFamily="34" charset="0"/>
                <a:cs typeface="Calibri"/>
              </a:rPr>
              <a:t> Our focus is </a:t>
            </a:r>
            <a:r>
              <a:rPr lang="en-GB" sz="1800" dirty="0">
                <a:solidFill>
                  <a:schemeClr val="accent1">
                    <a:lumMod val="75000"/>
                  </a:schemeClr>
                </a:solidFill>
                <a:effectLst/>
                <a:latin typeface="Calibri"/>
                <a:ea typeface="Calibri" panose="020F0502020204030204" pitchFamily="34" charset="0"/>
                <a:cs typeface="Calibri"/>
              </a:rPr>
              <a:t>on how historical, political, and creative narratives about human flourishing, attachment, welfare, or comfort can help us rethink the private and communal sustainability of wellbeing.</a:t>
            </a:r>
          </a:p>
          <a:p>
            <a:pPr marL="0" indent="0">
              <a:buFont typeface="Arial" panose="020B0604020202020204" pitchFamily="34" charset="0"/>
              <a:buNone/>
            </a:pPr>
            <a:endParaRPr lang="en-GB"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en-GB" sz="3100" dirty="0">
                <a:solidFill>
                  <a:srgbClr val="00A1BE"/>
                </a:solidFill>
                <a:latin typeface="Calibri" panose="020F0502020204030204" pitchFamily="34" charset="0"/>
                <a:cs typeface="Calibri" panose="020F0502020204030204" pitchFamily="34" charset="0"/>
              </a:rPr>
              <a:t>Wellbeing Economies</a:t>
            </a:r>
          </a:p>
          <a:p>
            <a:pPr marL="0" indent="0">
              <a:lnSpc>
                <a:spcPct val="120000"/>
              </a:lnSpc>
              <a:buFont typeface="Arial" panose="020B0604020202020204" pitchFamily="34" charset="0"/>
              <a:buNone/>
            </a:pPr>
            <a:r>
              <a:rPr lang="en-GB" sz="1800" dirty="0">
                <a:solidFill>
                  <a:srgbClr val="2F5496"/>
                </a:solidFill>
                <a:latin typeface="Calibri" panose="020F0502020204030204" pitchFamily="34" charset="0"/>
                <a:ea typeface="Calibri" panose="020F0502020204030204" pitchFamily="34" charset="0"/>
                <a:cs typeface="Calibri" panose="020F0502020204030204" pitchFamily="34" charset="0"/>
              </a:rPr>
              <a:t>We are committed to understanding and addressing subjective wellbeing inequalities. Low absolute and relative income drive low subjective wellbeing. We must do more when it comes to sub-group differences in initiatives that aim to improve subjective wellbeing, including according to income and other factors like age, disability and ethnicity. </a:t>
            </a:r>
            <a:endParaRPr lang="en-GB" dirty="0">
              <a:solidFill>
                <a:srgbClr val="00A1BE"/>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dirty="0">
              <a:solidFill>
                <a:srgbClr val="00A1BE"/>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dirty="0">
              <a:solidFill>
                <a:srgbClr val="00A1BE"/>
              </a:solidFill>
            </a:endParaRPr>
          </a:p>
        </p:txBody>
      </p:sp>
      <p:sp>
        <p:nvSpPr>
          <p:cNvPr id="5" name="Content Placeholder 2">
            <a:extLst>
              <a:ext uri="{FF2B5EF4-FFF2-40B4-BE49-F238E27FC236}">
                <a16:creationId xmlns:a16="http://schemas.microsoft.com/office/drawing/2014/main" id="{99F73F41-C213-ABD1-1A08-F693D47DD9F3}"/>
              </a:ext>
            </a:extLst>
          </p:cNvPr>
          <p:cNvSpPr txBox="1">
            <a:spLocks/>
          </p:cNvSpPr>
          <p:nvPr/>
        </p:nvSpPr>
        <p:spPr>
          <a:xfrm>
            <a:off x="8382300" y="2398279"/>
            <a:ext cx="3848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rgbClr val="00A1BE"/>
                </a:solidFill>
                <a:latin typeface="Calibri" panose="020F0502020204030204" pitchFamily="34" charset="0"/>
                <a:cs typeface="Calibri" panose="020F0502020204030204" pitchFamily="34" charset="0"/>
              </a:rPr>
              <a:t>Community Health</a:t>
            </a:r>
          </a:p>
          <a:p>
            <a:pPr marL="0" indent="0">
              <a:lnSpc>
                <a:spcPct val="100000"/>
              </a:lnSpc>
              <a:buNone/>
            </a:pPr>
            <a:r>
              <a:rPr lang="en-GB" sz="13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We bring together multiple social, psychological, medical, lifestyle and environmental dimensions to understand disease prevalence, and conversely, the living conditions which enable people to thrive.</a:t>
            </a:r>
            <a:r>
              <a:rPr lang="en-GB" sz="1300" dirty="0">
                <a:solidFill>
                  <a:schemeClr val="accent1">
                    <a:lumMod val="75000"/>
                  </a:schemeClr>
                </a:solidFill>
                <a:latin typeface="Calibri" panose="020F0502020204030204" pitchFamily="34" charset="0"/>
                <a:cs typeface="Calibri" panose="020F0502020204030204" pitchFamily="34" charset="0"/>
              </a:rPr>
              <a:t> We focus on the conditions, activities, resources and capacities of specific social groups to secure good health and wellbeing. Our research explores activities including health promotion, preventative action, protection and interventions.</a:t>
            </a:r>
          </a:p>
        </p:txBody>
      </p:sp>
    </p:spTree>
    <p:extLst>
      <p:ext uri="{BB962C8B-B14F-4D97-AF65-F5344CB8AC3E}">
        <p14:creationId xmlns:p14="http://schemas.microsoft.com/office/powerpoint/2010/main" val="173419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5931-D744-4D17-ADA3-C99A569F2C89}"/>
              </a:ext>
            </a:extLst>
          </p:cNvPr>
          <p:cNvSpPr>
            <a:spLocks noGrp="1"/>
          </p:cNvSpPr>
          <p:nvPr>
            <p:ph type="title"/>
          </p:nvPr>
        </p:nvSpPr>
        <p:spPr/>
        <p:txBody>
          <a:bodyPr/>
          <a:lstStyle/>
          <a:p>
            <a:r>
              <a:rPr lang="en-GB" dirty="0"/>
              <a:t>Context and challenges</a:t>
            </a:r>
          </a:p>
        </p:txBody>
      </p:sp>
      <p:pic>
        <p:nvPicPr>
          <p:cNvPr id="7" name="Content Placeholder 6" descr="Diagram&#10;&#10;Description automatically generated">
            <a:extLst>
              <a:ext uri="{FF2B5EF4-FFF2-40B4-BE49-F238E27FC236}">
                <a16:creationId xmlns:a16="http://schemas.microsoft.com/office/drawing/2014/main" id="{CBD7A55C-48AF-4A65-832A-CDDC3B7AF930}"/>
              </a:ext>
            </a:extLst>
          </p:cNvPr>
          <p:cNvPicPr>
            <a:picLocks noGrp="1" noChangeAspect="1"/>
          </p:cNvPicPr>
          <p:nvPr>
            <p:ph idx="1"/>
          </p:nvPr>
        </p:nvPicPr>
        <p:blipFill>
          <a:blip r:embed="rId2"/>
          <a:stretch>
            <a:fillRect/>
          </a:stretch>
        </p:blipFill>
        <p:spPr>
          <a:xfrm>
            <a:off x="1404796" y="1380782"/>
            <a:ext cx="8702676" cy="4351338"/>
          </a:xfrm>
        </p:spPr>
      </p:pic>
    </p:spTree>
    <p:extLst>
      <p:ext uri="{BB962C8B-B14F-4D97-AF65-F5344CB8AC3E}">
        <p14:creationId xmlns:p14="http://schemas.microsoft.com/office/powerpoint/2010/main" val="376111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9553-5201-42A6-8B4B-048849BD7493}"/>
              </a:ext>
            </a:extLst>
          </p:cNvPr>
          <p:cNvSpPr>
            <a:spLocks noGrp="1"/>
          </p:cNvSpPr>
          <p:nvPr>
            <p:ph type="title"/>
          </p:nvPr>
        </p:nvSpPr>
        <p:spPr>
          <a:xfrm>
            <a:off x="838200" y="-4669"/>
            <a:ext cx="10515600" cy="1325563"/>
          </a:xfrm>
        </p:spPr>
        <p:txBody>
          <a:bodyPr anchor="ctr">
            <a:normAutofit/>
          </a:bodyPr>
          <a:lstStyle/>
          <a:p>
            <a:r>
              <a:rPr lang="en-GB"/>
              <a:t>Research leads</a:t>
            </a:r>
          </a:p>
        </p:txBody>
      </p:sp>
      <p:graphicFrame>
        <p:nvGraphicFramePr>
          <p:cNvPr id="5" name="Content Placeholder 2">
            <a:extLst>
              <a:ext uri="{FF2B5EF4-FFF2-40B4-BE49-F238E27FC236}">
                <a16:creationId xmlns:a16="http://schemas.microsoft.com/office/drawing/2014/main" id="{EBE68DDE-9C37-42CE-9F95-D855FAA2CF9E}"/>
              </a:ext>
            </a:extLst>
          </p:cNvPr>
          <p:cNvGraphicFramePr>
            <a:graphicFrameLocks noGrp="1"/>
          </p:cNvGraphicFramePr>
          <p:nvPr>
            <p:ph idx="1"/>
            <p:extLst>
              <p:ext uri="{D42A27DB-BD31-4B8C-83A1-F6EECF244321}">
                <p14:modId xmlns:p14="http://schemas.microsoft.com/office/powerpoint/2010/main" val="2653559427"/>
              </p:ext>
            </p:extLst>
          </p:nvPr>
        </p:nvGraphicFramePr>
        <p:xfrm>
          <a:off x="828907" y="2237510"/>
          <a:ext cx="10515600" cy="5471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4" name="Picture 104">
            <a:extLst>
              <a:ext uri="{FF2B5EF4-FFF2-40B4-BE49-F238E27FC236}">
                <a16:creationId xmlns:a16="http://schemas.microsoft.com/office/drawing/2014/main" id="{EEFC2655-CA0E-46A6-9CC7-8527DA6955DE}"/>
              </a:ext>
            </a:extLst>
          </p:cNvPr>
          <p:cNvPicPr>
            <a:picLocks noChangeAspect="1"/>
          </p:cNvPicPr>
          <p:nvPr/>
        </p:nvPicPr>
        <p:blipFill>
          <a:blip r:embed="rId7"/>
          <a:stretch>
            <a:fillRect/>
          </a:stretch>
        </p:blipFill>
        <p:spPr>
          <a:xfrm>
            <a:off x="9448241" y="1739546"/>
            <a:ext cx="1917884" cy="1940648"/>
          </a:xfrm>
          <a:prstGeom prst="rect">
            <a:avLst/>
          </a:prstGeom>
        </p:spPr>
      </p:pic>
      <p:sp>
        <p:nvSpPr>
          <p:cNvPr id="116" name="TextBox 115">
            <a:extLst>
              <a:ext uri="{FF2B5EF4-FFF2-40B4-BE49-F238E27FC236}">
                <a16:creationId xmlns:a16="http://schemas.microsoft.com/office/drawing/2014/main" id="{EDA750F0-1E62-4DEE-93B8-E9FF67369BD0}"/>
              </a:ext>
            </a:extLst>
          </p:cNvPr>
          <p:cNvSpPr txBox="1"/>
          <p:nvPr/>
        </p:nvSpPr>
        <p:spPr>
          <a:xfrm>
            <a:off x="701488" y="981635"/>
            <a:ext cx="21604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t>Prof Afroditi Stathi</a:t>
            </a:r>
            <a:endParaRPr lang="en-GB" sz="1600" b="1">
              <a:cs typeface="Calibri"/>
            </a:endParaRPr>
          </a:p>
          <a:p>
            <a:r>
              <a:rPr lang="en-GB" sz="1600" i="1">
                <a:cs typeface="Calibri"/>
              </a:rPr>
              <a:t>Life &amp; Environmental Sciences</a:t>
            </a:r>
          </a:p>
        </p:txBody>
      </p:sp>
      <p:sp>
        <p:nvSpPr>
          <p:cNvPr id="117" name="TextBox 116">
            <a:extLst>
              <a:ext uri="{FF2B5EF4-FFF2-40B4-BE49-F238E27FC236}">
                <a16:creationId xmlns:a16="http://schemas.microsoft.com/office/drawing/2014/main" id="{1652ACFA-E190-46B0-B015-1DA7E0C0958C}"/>
              </a:ext>
            </a:extLst>
          </p:cNvPr>
          <p:cNvSpPr txBox="1"/>
          <p:nvPr/>
        </p:nvSpPr>
        <p:spPr>
          <a:xfrm>
            <a:off x="9349628" y="978834"/>
            <a:ext cx="19924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t>Dr Laura Kudrna</a:t>
            </a:r>
          </a:p>
          <a:p>
            <a:r>
              <a:rPr lang="en-GB" sz="1600" i="1">
                <a:cs typeface="Calibri"/>
              </a:rPr>
              <a:t>Medical and Dental Sciences</a:t>
            </a:r>
          </a:p>
        </p:txBody>
      </p:sp>
      <p:pic>
        <p:nvPicPr>
          <p:cNvPr id="118" name="Picture 118">
            <a:extLst>
              <a:ext uri="{FF2B5EF4-FFF2-40B4-BE49-F238E27FC236}">
                <a16:creationId xmlns:a16="http://schemas.microsoft.com/office/drawing/2014/main" id="{475D68B4-2ED2-4672-BC3A-51D3ECF17DCB}"/>
              </a:ext>
            </a:extLst>
          </p:cNvPr>
          <p:cNvPicPr>
            <a:picLocks noChangeAspect="1"/>
          </p:cNvPicPr>
          <p:nvPr/>
        </p:nvPicPr>
        <p:blipFill>
          <a:blip r:embed="rId8"/>
          <a:stretch>
            <a:fillRect/>
          </a:stretch>
        </p:blipFill>
        <p:spPr>
          <a:xfrm>
            <a:off x="843242" y="1807027"/>
            <a:ext cx="1888191" cy="1888191"/>
          </a:xfrm>
          <a:prstGeom prst="rect">
            <a:avLst/>
          </a:prstGeom>
        </p:spPr>
      </p:pic>
      <p:sp>
        <p:nvSpPr>
          <p:cNvPr id="142" name="TextBox 141">
            <a:extLst>
              <a:ext uri="{FF2B5EF4-FFF2-40B4-BE49-F238E27FC236}">
                <a16:creationId xmlns:a16="http://schemas.microsoft.com/office/drawing/2014/main" id="{97A25631-5325-4DC0-A746-77E59A5D40D1}"/>
              </a:ext>
            </a:extLst>
          </p:cNvPr>
          <p:cNvSpPr txBox="1"/>
          <p:nvPr/>
        </p:nvSpPr>
        <p:spPr>
          <a:xfrm>
            <a:off x="7321363" y="978833"/>
            <a:ext cx="19924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t>Dr Joanne Leach</a:t>
            </a:r>
          </a:p>
          <a:p>
            <a:r>
              <a:rPr lang="en-GB" sz="1600" i="1">
                <a:cs typeface="Calibri"/>
              </a:rPr>
              <a:t>Engineering and Physical Sciences</a:t>
            </a:r>
          </a:p>
        </p:txBody>
      </p:sp>
      <p:sp>
        <p:nvSpPr>
          <p:cNvPr id="143" name="TextBox 142">
            <a:extLst>
              <a:ext uri="{FF2B5EF4-FFF2-40B4-BE49-F238E27FC236}">
                <a16:creationId xmlns:a16="http://schemas.microsoft.com/office/drawing/2014/main" id="{4B978169-4F49-44B1-8768-D246E8B7DDC6}"/>
              </a:ext>
            </a:extLst>
          </p:cNvPr>
          <p:cNvSpPr txBox="1"/>
          <p:nvPr/>
        </p:nvSpPr>
        <p:spPr>
          <a:xfrm>
            <a:off x="5147422" y="990039"/>
            <a:ext cx="20036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t>Dr Koen Bartels</a:t>
            </a:r>
            <a:endParaRPr lang="en-GB" sz="1600" b="1">
              <a:cs typeface="Calibri"/>
            </a:endParaRPr>
          </a:p>
          <a:p>
            <a:r>
              <a:rPr lang="en-GB" sz="1600" i="1">
                <a:cs typeface="Calibri"/>
              </a:rPr>
              <a:t>Social Sciences</a:t>
            </a:r>
            <a:endParaRPr lang="en-GB" sz="1600">
              <a:cs typeface="Calibri"/>
            </a:endParaRPr>
          </a:p>
        </p:txBody>
      </p:sp>
      <p:sp>
        <p:nvSpPr>
          <p:cNvPr id="144" name="TextBox 143">
            <a:extLst>
              <a:ext uri="{FF2B5EF4-FFF2-40B4-BE49-F238E27FC236}">
                <a16:creationId xmlns:a16="http://schemas.microsoft.com/office/drawing/2014/main" id="{09760B0B-D0B6-4E83-88B7-2E1A3B6DB4ED}"/>
              </a:ext>
            </a:extLst>
          </p:cNvPr>
          <p:cNvSpPr txBox="1"/>
          <p:nvPr/>
        </p:nvSpPr>
        <p:spPr>
          <a:xfrm>
            <a:off x="2957793" y="980749"/>
            <a:ext cx="22345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cs typeface="Calibri"/>
              </a:rPr>
              <a:t>Dr Dorothy </a:t>
            </a:r>
            <a:r>
              <a:rPr lang="en-GB" sz="1600" b="1" dirty="0" err="1">
                <a:cs typeface="Calibri"/>
              </a:rPr>
              <a:t>Butchard</a:t>
            </a:r>
          </a:p>
          <a:p>
            <a:r>
              <a:rPr lang="en-GB" sz="1600" i="1" dirty="0">
                <a:cs typeface="Calibri"/>
              </a:rPr>
              <a:t>Arts and Law</a:t>
            </a:r>
          </a:p>
        </p:txBody>
      </p:sp>
      <p:pic>
        <p:nvPicPr>
          <p:cNvPr id="169" name="Picture 169">
            <a:extLst>
              <a:ext uri="{FF2B5EF4-FFF2-40B4-BE49-F238E27FC236}">
                <a16:creationId xmlns:a16="http://schemas.microsoft.com/office/drawing/2014/main" id="{ED96B026-1D2A-4AA9-B3D8-EDD88B8DA611}"/>
              </a:ext>
            </a:extLst>
          </p:cNvPr>
          <p:cNvPicPr>
            <a:picLocks noChangeAspect="1"/>
          </p:cNvPicPr>
          <p:nvPr/>
        </p:nvPicPr>
        <p:blipFill>
          <a:blip r:embed="rId9"/>
          <a:stretch>
            <a:fillRect/>
          </a:stretch>
        </p:blipFill>
        <p:spPr>
          <a:xfrm>
            <a:off x="5146301" y="1754569"/>
            <a:ext cx="1917886" cy="1940649"/>
          </a:xfrm>
          <a:prstGeom prst="rect">
            <a:avLst/>
          </a:prstGeom>
        </p:spPr>
      </p:pic>
      <p:pic>
        <p:nvPicPr>
          <p:cNvPr id="1030" name="Picture 6" descr="Joanne M Leach">
            <a:extLst>
              <a:ext uri="{FF2B5EF4-FFF2-40B4-BE49-F238E27FC236}">
                <a16:creationId xmlns:a16="http://schemas.microsoft.com/office/drawing/2014/main" id="{A0D8653B-3BC9-5E64-1271-5AE3E0953A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7075" y="1754569"/>
            <a:ext cx="1910603" cy="19106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A20D8C4-F0F6-7942-940C-E822D8791D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4678" y="5828502"/>
            <a:ext cx="1029498" cy="10294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7CDF3F2-33A9-49CF-D75E-AA957CA946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5470" y="5825675"/>
            <a:ext cx="1029498" cy="1029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10A9DAC1-7FF9-9CCC-5D3D-DACEC76219AE}"/>
              </a:ext>
            </a:extLst>
          </p:cNvPr>
          <p:cNvPicPr>
            <a:picLocks noChangeAspect="1"/>
          </p:cNvPicPr>
          <p:nvPr/>
        </p:nvPicPr>
        <p:blipFill>
          <a:blip r:embed="rId13"/>
          <a:stretch>
            <a:fillRect/>
          </a:stretch>
        </p:blipFill>
        <p:spPr>
          <a:xfrm>
            <a:off x="2996658" y="1802897"/>
            <a:ext cx="1924050" cy="1895475"/>
          </a:xfrm>
          <a:prstGeom prst="rect">
            <a:avLst/>
          </a:prstGeom>
        </p:spPr>
      </p:pic>
      <p:pic>
        <p:nvPicPr>
          <p:cNvPr id="1322" name="Picture 1322" descr="A picture containing wall, person, clothing, person&#10;&#10;Description automatically generated">
            <a:extLst>
              <a:ext uri="{FF2B5EF4-FFF2-40B4-BE49-F238E27FC236}">
                <a16:creationId xmlns:a16="http://schemas.microsoft.com/office/drawing/2014/main" id="{76799C8E-B6C1-479E-1D12-91FC5270AC0A}"/>
              </a:ext>
            </a:extLst>
          </p:cNvPr>
          <p:cNvPicPr>
            <a:picLocks noChangeAspect="1"/>
          </p:cNvPicPr>
          <p:nvPr/>
        </p:nvPicPr>
        <p:blipFill>
          <a:blip r:embed="rId14"/>
          <a:stretch>
            <a:fillRect/>
          </a:stretch>
        </p:blipFill>
        <p:spPr>
          <a:xfrm>
            <a:off x="4333875" y="5867168"/>
            <a:ext cx="950177" cy="950177"/>
          </a:xfrm>
          <a:prstGeom prst="rect">
            <a:avLst/>
          </a:prstGeom>
        </p:spPr>
      </p:pic>
      <p:pic>
        <p:nvPicPr>
          <p:cNvPr id="1721" name="Picture 1721" descr="A picture containing outdoor, person&#10;&#10;Description automatically generated">
            <a:extLst>
              <a:ext uri="{FF2B5EF4-FFF2-40B4-BE49-F238E27FC236}">
                <a16:creationId xmlns:a16="http://schemas.microsoft.com/office/drawing/2014/main" id="{11239684-578E-FD7B-094C-7105D1E70C88}"/>
              </a:ext>
            </a:extLst>
          </p:cNvPr>
          <p:cNvPicPr>
            <a:picLocks noChangeAspect="1"/>
          </p:cNvPicPr>
          <p:nvPr/>
        </p:nvPicPr>
        <p:blipFill>
          <a:blip r:embed="rId15"/>
          <a:stretch>
            <a:fillRect/>
          </a:stretch>
        </p:blipFill>
        <p:spPr>
          <a:xfrm>
            <a:off x="79453" y="5717672"/>
            <a:ext cx="1077021" cy="1388559"/>
          </a:xfrm>
          <a:prstGeom prst="rect">
            <a:avLst/>
          </a:prstGeom>
        </p:spPr>
      </p:pic>
    </p:spTree>
    <p:extLst>
      <p:ext uri="{BB962C8B-B14F-4D97-AF65-F5344CB8AC3E}">
        <p14:creationId xmlns:p14="http://schemas.microsoft.com/office/powerpoint/2010/main" val="299102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E462-1C01-D2E8-274F-463537104644}"/>
              </a:ext>
            </a:extLst>
          </p:cNvPr>
          <p:cNvSpPr>
            <a:spLocks noGrp="1"/>
          </p:cNvSpPr>
          <p:nvPr>
            <p:ph type="title"/>
          </p:nvPr>
        </p:nvSpPr>
        <p:spPr>
          <a:xfrm>
            <a:off x="628913" y="-718538"/>
            <a:ext cx="11993433" cy="1689029"/>
          </a:xfrm>
        </p:spPr>
        <p:txBody>
          <a:bodyPr anchor="b">
            <a:normAutofit/>
          </a:bodyPr>
          <a:lstStyle/>
          <a:p>
            <a:r>
              <a:rPr lang="en-GB" sz="4000" b="1" dirty="0">
                <a:solidFill>
                  <a:srgbClr val="27A2C9"/>
                </a:solidFill>
              </a:rPr>
              <a:t>Engagement on Urban Wellbeing</a:t>
            </a:r>
          </a:p>
        </p:txBody>
      </p:sp>
      <p:pic>
        <p:nvPicPr>
          <p:cNvPr id="22" name="Picture 21">
            <a:extLst>
              <a:ext uri="{FF2B5EF4-FFF2-40B4-BE49-F238E27FC236}">
                <a16:creationId xmlns:a16="http://schemas.microsoft.com/office/drawing/2014/main" id="{EB68B05D-9600-A4D5-8936-0BD5D5631944}"/>
              </a:ext>
            </a:extLst>
          </p:cNvPr>
          <p:cNvPicPr>
            <a:picLocks noChangeAspect="1"/>
          </p:cNvPicPr>
          <p:nvPr/>
        </p:nvPicPr>
        <p:blipFill rotWithShape="1">
          <a:blip r:embed="rId3"/>
          <a:srcRect t="11256" r="-7" b="18796"/>
          <a:stretch/>
        </p:blipFill>
        <p:spPr>
          <a:xfrm>
            <a:off x="77768" y="1036178"/>
            <a:ext cx="3879100" cy="2387583"/>
          </a:xfrm>
          <a:prstGeom prst="rect">
            <a:avLst/>
          </a:prstGeom>
        </p:spPr>
      </p:pic>
      <p:pic>
        <p:nvPicPr>
          <p:cNvPr id="17" name="Picture 16" descr="Map&#10;&#10;Description automatically generated">
            <a:extLst>
              <a:ext uri="{FF2B5EF4-FFF2-40B4-BE49-F238E27FC236}">
                <a16:creationId xmlns:a16="http://schemas.microsoft.com/office/drawing/2014/main" id="{6014E01E-F64D-1EBF-9413-2F2FE86585E5}"/>
              </a:ext>
            </a:extLst>
          </p:cNvPr>
          <p:cNvPicPr>
            <a:picLocks noChangeAspect="1"/>
          </p:cNvPicPr>
          <p:nvPr/>
        </p:nvPicPr>
        <p:blipFill rotWithShape="1">
          <a:blip r:embed="rId4">
            <a:extLst>
              <a:ext uri="{28A0092B-C50C-407E-A947-70E740481C1C}">
                <a14:useLocalDpi xmlns:a14="http://schemas.microsoft.com/office/drawing/2010/main" val="0"/>
              </a:ext>
            </a:extLst>
          </a:blip>
          <a:srcRect t="4123" r="-7" b="13527"/>
          <a:stretch/>
        </p:blipFill>
        <p:spPr>
          <a:xfrm rot="10800000">
            <a:off x="3956868" y="1024140"/>
            <a:ext cx="3407223" cy="2104239"/>
          </a:xfrm>
          <a:prstGeom prst="rect">
            <a:avLst/>
          </a:prstGeom>
        </p:spPr>
      </p:pic>
      <p:pic>
        <p:nvPicPr>
          <p:cNvPr id="5122" name="Picture 2" descr="Image">
            <a:hlinkClick r:id="rId5"/>
            <a:extLst>
              <a:ext uri="{FF2B5EF4-FFF2-40B4-BE49-F238E27FC236}">
                <a16:creationId xmlns:a16="http://schemas.microsoft.com/office/drawing/2014/main" id="{9180701A-5475-1FB5-C9FF-3B94EF4ECA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 r="8301" b="-2"/>
          <a:stretch/>
        </p:blipFill>
        <p:spPr bwMode="auto">
          <a:xfrm>
            <a:off x="77768" y="3548099"/>
            <a:ext cx="3071512" cy="18931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F3C3E3E-8DBC-DDAC-5958-E4A349CD97FD}"/>
              </a:ext>
            </a:extLst>
          </p:cNvPr>
          <p:cNvSpPr>
            <a:spLocks noGrp="1"/>
          </p:cNvSpPr>
          <p:nvPr>
            <p:ph idx="1"/>
          </p:nvPr>
        </p:nvSpPr>
        <p:spPr>
          <a:xfrm>
            <a:off x="8836602" y="545768"/>
            <a:ext cx="3355398" cy="5755986"/>
          </a:xfrm>
        </p:spPr>
        <p:txBody>
          <a:bodyPr vert="horz" lIns="91440" tIns="45720" rIns="91440" bIns="45720" rtlCol="0" anchor="t">
            <a:normAutofit fontScale="85000" lnSpcReduction="20000"/>
          </a:bodyPr>
          <a:lstStyle/>
          <a:p>
            <a:pPr lvl="1"/>
            <a:endParaRPr lang="en-GB" sz="1800" dirty="0"/>
          </a:p>
          <a:p>
            <a:r>
              <a:rPr lang="en-GB" sz="2400" dirty="0"/>
              <a:t>Membership and Advisory board</a:t>
            </a:r>
          </a:p>
          <a:p>
            <a:r>
              <a:rPr lang="en-GB" sz="2400" dirty="0"/>
              <a:t>Policy projects and fellowships</a:t>
            </a:r>
          </a:p>
          <a:p>
            <a:r>
              <a:rPr lang="en-GB" sz="2400" dirty="0"/>
              <a:t>Community events</a:t>
            </a:r>
          </a:p>
          <a:p>
            <a:r>
              <a:rPr lang="en-GB" sz="2400" dirty="0"/>
              <a:t>External partnerships</a:t>
            </a:r>
          </a:p>
          <a:p>
            <a:r>
              <a:rPr lang="en-GB" sz="2400" dirty="0">
                <a:cs typeface="Arial" panose="020B0604020202020204"/>
              </a:rPr>
              <a:t>International Visiting Fellowships</a:t>
            </a:r>
          </a:p>
          <a:p>
            <a:r>
              <a:rPr lang="en-GB" sz="2400" dirty="0">
                <a:cs typeface="Arial" panose="020B0604020202020204"/>
              </a:rPr>
              <a:t>Seminar series</a:t>
            </a:r>
          </a:p>
          <a:p>
            <a:r>
              <a:rPr lang="en-GB" sz="2400" dirty="0">
                <a:cs typeface="Arial" panose="020B0604020202020204"/>
              </a:rPr>
              <a:t>Annual conference/event</a:t>
            </a:r>
          </a:p>
          <a:p>
            <a:r>
              <a:rPr lang="en-GB" sz="2400" dirty="0">
                <a:cs typeface="Arial" panose="020B0604020202020204"/>
              </a:rPr>
              <a:t>Policy masterclasses</a:t>
            </a:r>
          </a:p>
          <a:p>
            <a:r>
              <a:rPr lang="en-GB" sz="2400" dirty="0">
                <a:cs typeface="Arial" panose="020B0604020202020204"/>
              </a:rPr>
              <a:t>Citizens panel</a:t>
            </a:r>
          </a:p>
          <a:p>
            <a:r>
              <a:rPr lang="en-GB" sz="2400" dirty="0">
                <a:cs typeface="Arial" panose="020B0604020202020204"/>
              </a:rPr>
              <a:t>Community of Practice on social prescribing</a:t>
            </a:r>
          </a:p>
          <a:p>
            <a:r>
              <a:rPr lang="en-GB" sz="2400" dirty="0" err="1">
                <a:cs typeface="Arial" panose="020B0604020202020204"/>
              </a:rPr>
              <a:t>EUniwell</a:t>
            </a:r>
            <a:r>
              <a:rPr lang="en-GB" sz="2400" dirty="0">
                <a:cs typeface="Arial" panose="020B0604020202020204"/>
              </a:rPr>
              <a:t> module</a:t>
            </a:r>
          </a:p>
          <a:p>
            <a:r>
              <a:rPr lang="en-GB" sz="2400" dirty="0">
                <a:cs typeface="Arial" panose="020B0604020202020204"/>
              </a:rPr>
              <a:t>Neighbourhood Futures Festival</a:t>
            </a:r>
          </a:p>
          <a:p>
            <a:endParaRPr lang="en-GB" sz="2400" dirty="0">
              <a:cs typeface="Arial" panose="020B0604020202020204"/>
            </a:endParaRPr>
          </a:p>
          <a:p>
            <a:endParaRPr lang="en-GB" sz="2400" dirty="0">
              <a:cs typeface="Arial" panose="020B0604020202020204"/>
            </a:endParaRPr>
          </a:p>
          <a:p>
            <a:endParaRPr lang="en-GB" sz="1800" dirty="0">
              <a:cs typeface="Arial" panose="020B0604020202020204"/>
            </a:endParaRPr>
          </a:p>
        </p:txBody>
      </p:sp>
      <p:pic>
        <p:nvPicPr>
          <p:cNvPr id="32" name="Picture 31">
            <a:extLst>
              <a:ext uri="{FF2B5EF4-FFF2-40B4-BE49-F238E27FC236}">
                <a16:creationId xmlns:a16="http://schemas.microsoft.com/office/drawing/2014/main" id="{356CB257-242E-E34F-3FF9-9A3A10525DBA}"/>
              </a:ext>
            </a:extLst>
          </p:cNvPr>
          <p:cNvPicPr>
            <a:picLocks noChangeAspect="1"/>
          </p:cNvPicPr>
          <p:nvPr/>
        </p:nvPicPr>
        <p:blipFill>
          <a:blip r:embed="rId7"/>
          <a:stretch>
            <a:fillRect/>
          </a:stretch>
        </p:blipFill>
        <p:spPr>
          <a:xfrm>
            <a:off x="0" y="5581650"/>
            <a:ext cx="12192000" cy="1276350"/>
          </a:xfrm>
          <a:prstGeom prst="rect">
            <a:avLst/>
          </a:prstGeom>
        </p:spPr>
      </p:pic>
      <p:pic>
        <p:nvPicPr>
          <p:cNvPr id="33" name="Picture 32" descr="Chart&#10;&#10;Description automatically generated">
            <a:hlinkClick r:id="rId8"/>
            <a:extLst>
              <a:ext uri="{FF2B5EF4-FFF2-40B4-BE49-F238E27FC236}">
                <a16:creationId xmlns:a16="http://schemas.microsoft.com/office/drawing/2014/main" id="{1EA6F73F-F303-A000-084A-22EB92697B8D}"/>
              </a:ext>
            </a:extLst>
          </p:cNvPr>
          <p:cNvPicPr>
            <a:picLocks noChangeAspect="1"/>
          </p:cNvPicPr>
          <p:nvPr/>
        </p:nvPicPr>
        <p:blipFill rotWithShape="1">
          <a:blip r:embed="rId9">
            <a:extLst>
              <a:ext uri="{28A0092B-C50C-407E-A947-70E740481C1C}">
                <a14:useLocalDpi xmlns:a14="http://schemas.microsoft.com/office/drawing/2010/main" val="0"/>
              </a:ext>
            </a:extLst>
          </a:blip>
          <a:srcRect l="1103"/>
          <a:stretch/>
        </p:blipFill>
        <p:spPr>
          <a:xfrm>
            <a:off x="4710327" y="3218201"/>
            <a:ext cx="3749545" cy="2132651"/>
          </a:xfrm>
          <a:prstGeom prst="rect">
            <a:avLst/>
          </a:prstGeom>
        </p:spPr>
      </p:pic>
      <p:pic>
        <p:nvPicPr>
          <p:cNvPr id="1028" name="Picture 4" descr="Urban Wellbeing Future Story competition cover">
            <a:extLst>
              <a:ext uri="{FF2B5EF4-FFF2-40B4-BE49-F238E27FC236}">
                <a16:creationId xmlns:a16="http://schemas.microsoft.com/office/drawing/2014/main" id="{DD591C76-FC70-B8EC-5B95-4BD46DB44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1382" y="3852428"/>
            <a:ext cx="1947594" cy="277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370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DB2D4B4FBBCE4FBBCB5964CFDB9627" ma:contentTypeVersion="16" ma:contentTypeDescription="Create a new document." ma:contentTypeScope="" ma:versionID="4f5ab2abf0736c784d8f2457e36154b0">
  <xsd:schema xmlns:xsd="http://www.w3.org/2001/XMLSchema" xmlns:xs="http://www.w3.org/2001/XMLSchema" xmlns:p="http://schemas.microsoft.com/office/2006/metadata/properties" xmlns:ns3="f0bcaf87-73fa-4bde-b40a-639b0f29057e" xmlns:ns4="47d9b20d-e938-47a0-8f05-00b490d8a707" targetNamespace="http://schemas.microsoft.com/office/2006/metadata/properties" ma:root="true" ma:fieldsID="7836928d9d439765eed438b4078459f2" ns3:_="" ns4:_="">
    <xsd:import namespace="f0bcaf87-73fa-4bde-b40a-639b0f29057e"/>
    <xsd:import namespace="47d9b20d-e938-47a0-8f05-00b490d8a707"/>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caf87-73fa-4bde-b40a-639b0f290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d9b20d-e938-47a0-8f05-00b490d8a7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0bcaf87-73fa-4bde-b40a-639b0f29057e" xsi:nil="true"/>
  </documentManagement>
</p:properties>
</file>

<file path=customXml/itemProps1.xml><?xml version="1.0" encoding="utf-8"?>
<ds:datastoreItem xmlns:ds="http://schemas.openxmlformats.org/officeDocument/2006/customXml" ds:itemID="{7581915C-B431-4FF0-90A4-426DAF7AB4D1}">
  <ds:schemaRefs>
    <ds:schemaRef ds:uri="http://schemas.microsoft.com/sharepoint/v3/contenttype/forms"/>
  </ds:schemaRefs>
</ds:datastoreItem>
</file>

<file path=customXml/itemProps2.xml><?xml version="1.0" encoding="utf-8"?>
<ds:datastoreItem xmlns:ds="http://schemas.openxmlformats.org/officeDocument/2006/customXml" ds:itemID="{03A7165D-3516-405A-8B0C-3B40D00BC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bcaf87-73fa-4bde-b40a-639b0f29057e"/>
    <ds:schemaRef ds:uri="47d9b20d-e938-47a0-8f05-00b490d8a7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3CF39C-7732-4171-8004-591226E80D35}">
  <ds:schemaRefs>
    <ds:schemaRef ds:uri="47d9b20d-e938-47a0-8f05-00b490d8a707"/>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f0bcaf87-73fa-4bde-b40a-639b0f29057e"/>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9337</TotalTime>
  <Words>5194</Words>
  <Application>Microsoft Office PowerPoint</Application>
  <PresentationFormat>Widescreen</PresentationFormat>
  <Paragraphs>409</Paragraphs>
  <Slides>24</Slides>
  <Notes>20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Akzidenz-Grotesk BQ</vt:lpstr>
      <vt:lpstr>Arial</vt:lpstr>
      <vt:lpstr>Arial headings</vt:lpstr>
      <vt:lpstr>Calibri</vt:lpstr>
      <vt:lpstr>Calibri Light</vt:lpstr>
      <vt:lpstr>Cambria</vt:lpstr>
      <vt:lpstr>Montserrat</vt:lpstr>
      <vt:lpstr>Neue Helvetica</vt:lpstr>
      <vt:lpstr>Neue Plak</vt:lpstr>
      <vt:lpstr>Open Sans</vt:lpstr>
      <vt:lpstr>Segoe UI</vt:lpstr>
      <vt:lpstr>Symbol</vt:lpstr>
      <vt:lpstr>Times New Roman</vt:lpstr>
      <vt:lpstr>Verdana</vt:lpstr>
      <vt:lpstr>Office Theme</vt:lpstr>
      <vt:lpstr>1_Office Theme</vt:lpstr>
      <vt:lpstr>Taking an urban approach to wellbeing research - how and why to involve communities</vt:lpstr>
      <vt:lpstr>Why cities, why wellbeing, why now?</vt:lpstr>
      <vt:lpstr>PowerPoint Presentation</vt:lpstr>
      <vt:lpstr>5 Goals of the Centre for Urban Wellbeing</vt:lpstr>
      <vt:lpstr>PowerPoint Presentation</vt:lpstr>
      <vt:lpstr>Research Themes: areas of specialism</vt:lpstr>
      <vt:lpstr>Context and challenges</vt:lpstr>
      <vt:lpstr>Research leads</vt:lpstr>
      <vt:lpstr>Engagement on Urban Wellbeing</vt:lpstr>
      <vt:lpstr>Resource hub</vt:lpstr>
      <vt:lpstr>Environmental risk factors for urban mental health</vt:lpstr>
      <vt:lpstr>Interdisciplinary perspectives on urban mental health</vt:lpstr>
      <vt:lpstr>PowerPoint Presentation</vt:lpstr>
      <vt:lpstr>Multiple urbans</vt:lpstr>
      <vt:lpstr>Urban repair and remediation</vt:lpstr>
      <vt:lpstr>Writing the Good City</vt:lpstr>
      <vt:lpstr>PowerPoint Presentation</vt:lpstr>
      <vt:lpstr>Aims</vt:lpstr>
      <vt:lpstr>Site and context</vt:lpstr>
      <vt:lpstr>Role of community festivals in shaping urban wellbeing</vt:lpstr>
      <vt:lpstr>Community-engaged Action Research</vt:lpstr>
      <vt:lpstr>Selected findings</vt:lpstr>
      <vt:lpstr>How and why to reach communities</vt:lpstr>
      <vt:lpstr>Get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Roberts</dc:creator>
  <cp:lastModifiedBy>Jessica Pykett (Geography)</cp:lastModifiedBy>
  <cp:revision>141</cp:revision>
  <cp:lastPrinted>2022-06-07T08:35:29Z</cp:lastPrinted>
  <dcterms:created xsi:type="dcterms:W3CDTF">2021-08-04T13:49:48Z</dcterms:created>
  <dcterms:modified xsi:type="dcterms:W3CDTF">2023-10-04T10:25:20Z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0x010100E5DB2D4B4FBBCE4FBBCB5964CFDB9627</vt:lpwstr>
  </property>
  <property fmtid="{D5CDD505-2E9C-101B-9397-08002B2CF9AE}" pid="3" name="MediaServiceImageTags">
    <vt:lpwstr/>
  </property>
</Properties>
</file>