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2" r:id="rId4"/>
    <p:sldMasterId id="2147483704" r:id="rId5"/>
    <p:sldMasterId id="2147483717" r:id="rId6"/>
    <p:sldMasterId id="2147483730" r:id="rId7"/>
  </p:sldMasterIdLst>
  <p:notesMasterIdLst>
    <p:notesMasterId r:id="rId48"/>
  </p:notesMasterIdLst>
  <p:sldIdLst>
    <p:sldId id="256" r:id="rId8"/>
    <p:sldId id="277" r:id="rId9"/>
    <p:sldId id="587" r:id="rId10"/>
    <p:sldId id="303" r:id="rId11"/>
    <p:sldId id="361" r:id="rId12"/>
    <p:sldId id="578" r:id="rId13"/>
    <p:sldId id="522" r:id="rId14"/>
    <p:sldId id="599" r:id="rId15"/>
    <p:sldId id="268" r:id="rId16"/>
    <p:sldId id="275" r:id="rId17"/>
    <p:sldId id="523" r:id="rId18"/>
    <p:sldId id="372" r:id="rId19"/>
    <p:sldId id="378" r:id="rId20"/>
    <p:sldId id="380" r:id="rId21"/>
    <p:sldId id="381" r:id="rId22"/>
    <p:sldId id="597" r:id="rId23"/>
    <p:sldId id="600" r:id="rId24"/>
    <p:sldId id="527" r:id="rId25"/>
    <p:sldId id="533" r:id="rId26"/>
    <p:sldId id="521" r:id="rId27"/>
    <p:sldId id="519" r:id="rId28"/>
    <p:sldId id="594" r:id="rId29"/>
    <p:sldId id="532" r:id="rId30"/>
    <p:sldId id="529" r:id="rId31"/>
    <p:sldId id="525" r:id="rId32"/>
    <p:sldId id="536" r:id="rId33"/>
    <p:sldId id="309" r:id="rId34"/>
    <p:sldId id="313" r:id="rId35"/>
    <p:sldId id="293" r:id="rId36"/>
    <p:sldId id="294" r:id="rId37"/>
    <p:sldId id="300" r:id="rId38"/>
    <p:sldId id="310" r:id="rId39"/>
    <p:sldId id="299" r:id="rId40"/>
    <p:sldId id="530" r:id="rId41"/>
    <p:sldId id="515" r:id="rId42"/>
    <p:sldId id="369" r:id="rId43"/>
    <p:sldId id="375" r:id="rId44"/>
    <p:sldId id="526" r:id="rId45"/>
    <p:sldId id="593" r:id="rId46"/>
    <p:sldId id="30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94660"/>
  </p:normalViewPr>
  <p:slideViewPr>
    <p:cSldViewPr snapToGrid="0">
      <p:cViewPr varScale="1">
        <p:scale>
          <a:sx n="95" d="100"/>
          <a:sy n="95" d="100"/>
        </p:scale>
        <p:origin x="67" y="14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EA2F90-6E68-4AEB-AEF9-EEE105FF5A6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0F335BC-07B2-45DA-9DE7-9F9325E46FED}">
      <dgm:prSet/>
      <dgm:spPr/>
      <dgm:t>
        <a:bodyPr/>
        <a:lstStyle/>
        <a:p>
          <a:r>
            <a:rPr lang="en-US" dirty="0"/>
            <a:t>Ambitious target of local governments incl Net-Zero-Emission targets/commitment  but less achievements on ground  </a:t>
          </a:r>
          <a:r>
            <a:rPr lang="en-US" dirty="0">
              <a:sym typeface="Wingdings" panose="05000000000000000000" pitchFamily="2" charset="2"/>
            </a:rPr>
            <a:t> </a:t>
          </a:r>
          <a:r>
            <a:rPr lang="en-US" dirty="0"/>
            <a:t>but they are good start!!</a:t>
          </a:r>
        </a:p>
      </dgm:t>
    </dgm:pt>
    <dgm:pt modelId="{7F455E51-8081-407F-B6D5-56892701B038}" type="parTrans" cxnId="{D9F48E37-D1AA-49B0-A174-96A567D57332}">
      <dgm:prSet/>
      <dgm:spPr/>
      <dgm:t>
        <a:bodyPr/>
        <a:lstStyle/>
        <a:p>
          <a:endParaRPr lang="en-US"/>
        </a:p>
      </dgm:t>
    </dgm:pt>
    <dgm:pt modelId="{75C9089A-A8FD-411A-BF51-C2498A6B77E1}" type="sibTrans" cxnId="{D9F48E37-D1AA-49B0-A174-96A567D57332}">
      <dgm:prSet/>
      <dgm:spPr/>
      <dgm:t>
        <a:bodyPr/>
        <a:lstStyle/>
        <a:p>
          <a:endParaRPr lang="en-US"/>
        </a:p>
      </dgm:t>
    </dgm:pt>
    <dgm:pt modelId="{DDEE0A3E-3315-4E13-BF8D-3358E816E23C}">
      <dgm:prSet/>
      <dgm:spPr/>
      <dgm:t>
        <a:bodyPr/>
        <a:lstStyle/>
        <a:p>
          <a:r>
            <a:rPr lang="en-US" dirty="0"/>
            <a:t>ICLEI, </a:t>
          </a:r>
          <a:r>
            <a:rPr lang="en-US" dirty="0" err="1"/>
            <a:t>GCoM</a:t>
          </a:r>
          <a:r>
            <a:rPr lang="en-US" dirty="0"/>
            <a:t>, UCLG, C40 and other initiatives exist to mobilize local governments – they are necessary but not sufficient !! </a:t>
          </a:r>
        </a:p>
      </dgm:t>
    </dgm:pt>
    <dgm:pt modelId="{33283A30-25E9-498F-99F0-42783B4419B0}" type="parTrans" cxnId="{AB1959DA-DA29-4D7D-887C-B64F49A42CBD}">
      <dgm:prSet/>
      <dgm:spPr/>
      <dgm:t>
        <a:bodyPr/>
        <a:lstStyle/>
        <a:p>
          <a:endParaRPr lang="en-US"/>
        </a:p>
      </dgm:t>
    </dgm:pt>
    <dgm:pt modelId="{88C13E7C-1520-4EE7-8146-F1FD288B12A4}" type="sibTrans" cxnId="{AB1959DA-DA29-4D7D-887C-B64F49A42CBD}">
      <dgm:prSet/>
      <dgm:spPr/>
      <dgm:t>
        <a:bodyPr/>
        <a:lstStyle/>
        <a:p>
          <a:endParaRPr lang="en-US"/>
        </a:p>
      </dgm:t>
    </dgm:pt>
    <dgm:pt modelId="{8806C17C-FAD4-4DE1-B2FD-167F5B5CF202}">
      <dgm:prSet/>
      <dgm:spPr/>
      <dgm:t>
        <a:bodyPr/>
        <a:lstStyle/>
        <a:p>
          <a:endParaRPr lang="en-US" dirty="0"/>
        </a:p>
      </dgm:t>
    </dgm:pt>
    <dgm:pt modelId="{F6843612-D490-4C34-A536-0D5324F532B3}" type="parTrans" cxnId="{66F23B0A-2677-4A68-9344-8B420F7E9F2B}">
      <dgm:prSet/>
      <dgm:spPr/>
      <dgm:t>
        <a:bodyPr/>
        <a:lstStyle/>
        <a:p>
          <a:endParaRPr lang="en-US"/>
        </a:p>
      </dgm:t>
    </dgm:pt>
    <dgm:pt modelId="{F2546B8A-060B-43E8-9EEE-676A2EFF02C9}" type="sibTrans" cxnId="{66F23B0A-2677-4A68-9344-8B420F7E9F2B}">
      <dgm:prSet/>
      <dgm:spPr/>
      <dgm:t>
        <a:bodyPr/>
        <a:lstStyle/>
        <a:p>
          <a:endParaRPr lang="en-US"/>
        </a:p>
      </dgm:t>
    </dgm:pt>
    <dgm:pt modelId="{0859B8FD-7D7F-44C3-B962-7B413A3BECDB}" type="pres">
      <dgm:prSet presAssocID="{56EA2F90-6E68-4AEB-AEF9-EEE105FF5A6A}" presName="vert0" presStyleCnt="0">
        <dgm:presLayoutVars>
          <dgm:dir/>
          <dgm:animOne val="branch"/>
          <dgm:animLvl val="lvl"/>
        </dgm:presLayoutVars>
      </dgm:prSet>
      <dgm:spPr/>
    </dgm:pt>
    <dgm:pt modelId="{B32AA7BD-EBE5-4FEB-8173-B32319C5CB07}" type="pres">
      <dgm:prSet presAssocID="{90F335BC-07B2-45DA-9DE7-9F9325E46FED}" presName="thickLine" presStyleLbl="alignNode1" presStyleIdx="0" presStyleCnt="3"/>
      <dgm:spPr/>
    </dgm:pt>
    <dgm:pt modelId="{06636220-BA1D-4132-BA13-C9EDF96AA4EA}" type="pres">
      <dgm:prSet presAssocID="{90F335BC-07B2-45DA-9DE7-9F9325E46FED}" presName="horz1" presStyleCnt="0"/>
      <dgm:spPr/>
    </dgm:pt>
    <dgm:pt modelId="{8F9FB9B4-FD64-4CD7-B9AC-CB2C421286C7}" type="pres">
      <dgm:prSet presAssocID="{90F335BC-07B2-45DA-9DE7-9F9325E46FED}" presName="tx1" presStyleLbl="revTx" presStyleIdx="0" presStyleCnt="3"/>
      <dgm:spPr/>
    </dgm:pt>
    <dgm:pt modelId="{6312F90E-C58D-4106-8A3C-021252B9549B}" type="pres">
      <dgm:prSet presAssocID="{90F335BC-07B2-45DA-9DE7-9F9325E46FED}" presName="vert1" presStyleCnt="0"/>
      <dgm:spPr/>
    </dgm:pt>
    <dgm:pt modelId="{60915260-7D9F-40D2-9488-D64A44569C15}" type="pres">
      <dgm:prSet presAssocID="{DDEE0A3E-3315-4E13-BF8D-3358E816E23C}" presName="thickLine" presStyleLbl="alignNode1" presStyleIdx="1" presStyleCnt="3"/>
      <dgm:spPr/>
    </dgm:pt>
    <dgm:pt modelId="{3EBE5D90-A72E-4AB9-8A0A-BE0A70833B89}" type="pres">
      <dgm:prSet presAssocID="{DDEE0A3E-3315-4E13-BF8D-3358E816E23C}" presName="horz1" presStyleCnt="0"/>
      <dgm:spPr/>
    </dgm:pt>
    <dgm:pt modelId="{E91A1944-DD85-4DB8-A1C2-FE21C2AD4C49}" type="pres">
      <dgm:prSet presAssocID="{DDEE0A3E-3315-4E13-BF8D-3358E816E23C}" presName="tx1" presStyleLbl="revTx" presStyleIdx="1" presStyleCnt="3"/>
      <dgm:spPr/>
    </dgm:pt>
    <dgm:pt modelId="{6DFC6E76-B010-42C7-90E1-6CF03A028981}" type="pres">
      <dgm:prSet presAssocID="{DDEE0A3E-3315-4E13-BF8D-3358E816E23C}" presName="vert1" presStyleCnt="0"/>
      <dgm:spPr/>
    </dgm:pt>
    <dgm:pt modelId="{4A551488-FD05-40D9-B928-D82AB1D297B0}" type="pres">
      <dgm:prSet presAssocID="{8806C17C-FAD4-4DE1-B2FD-167F5B5CF202}" presName="thickLine" presStyleLbl="alignNode1" presStyleIdx="2" presStyleCnt="3"/>
      <dgm:spPr/>
    </dgm:pt>
    <dgm:pt modelId="{2292B858-4C2D-4BE0-87C6-8428AFC4BC28}" type="pres">
      <dgm:prSet presAssocID="{8806C17C-FAD4-4DE1-B2FD-167F5B5CF202}" presName="horz1" presStyleCnt="0"/>
      <dgm:spPr/>
    </dgm:pt>
    <dgm:pt modelId="{E992FC81-2722-463D-9097-E6CD442D5CA3}" type="pres">
      <dgm:prSet presAssocID="{8806C17C-FAD4-4DE1-B2FD-167F5B5CF202}" presName="tx1" presStyleLbl="revTx" presStyleIdx="2" presStyleCnt="3"/>
      <dgm:spPr/>
    </dgm:pt>
    <dgm:pt modelId="{DD2E01A5-8ABF-4A81-BBE4-F21DB491F7FA}" type="pres">
      <dgm:prSet presAssocID="{8806C17C-FAD4-4DE1-B2FD-167F5B5CF202}" presName="vert1" presStyleCnt="0"/>
      <dgm:spPr/>
    </dgm:pt>
  </dgm:ptLst>
  <dgm:cxnLst>
    <dgm:cxn modelId="{EE0FDC01-2C89-4A4E-8E7B-C4DFAD4E4B09}" type="presOf" srcId="{90F335BC-07B2-45DA-9DE7-9F9325E46FED}" destId="{8F9FB9B4-FD64-4CD7-B9AC-CB2C421286C7}" srcOrd="0" destOrd="0" presId="urn:microsoft.com/office/officeart/2008/layout/LinedList"/>
    <dgm:cxn modelId="{38E11208-5CFD-4526-AD8A-B42B1D86AA7B}" type="presOf" srcId="{DDEE0A3E-3315-4E13-BF8D-3358E816E23C}" destId="{E91A1944-DD85-4DB8-A1C2-FE21C2AD4C49}" srcOrd="0" destOrd="0" presId="urn:microsoft.com/office/officeart/2008/layout/LinedList"/>
    <dgm:cxn modelId="{66F23B0A-2677-4A68-9344-8B420F7E9F2B}" srcId="{56EA2F90-6E68-4AEB-AEF9-EEE105FF5A6A}" destId="{8806C17C-FAD4-4DE1-B2FD-167F5B5CF202}" srcOrd="2" destOrd="0" parTransId="{F6843612-D490-4C34-A536-0D5324F532B3}" sibTransId="{F2546B8A-060B-43E8-9EEE-676A2EFF02C9}"/>
    <dgm:cxn modelId="{D9F48E37-D1AA-49B0-A174-96A567D57332}" srcId="{56EA2F90-6E68-4AEB-AEF9-EEE105FF5A6A}" destId="{90F335BC-07B2-45DA-9DE7-9F9325E46FED}" srcOrd="0" destOrd="0" parTransId="{7F455E51-8081-407F-B6D5-56892701B038}" sibTransId="{75C9089A-A8FD-411A-BF51-C2498A6B77E1}"/>
    <dgm:cxn modelId="{C291A3B2-7F54-495F-B36F-18DC84100437}" type="presOf" srcId="{8806C17C-FAD4-4DE1-B2FD-167F5B5CF202}" destId="{E992FC81-2722-463D-9097-E6CD442D5CA3}" srcOrd="0" destOrd="0" presId="urn:microsoft.com/office/officeart/2008/layout/LinedList"/>
    <dgm:cxn modelId="{388A0DBB-CEBF-49D7-827F-46A5F3953F56}" type="presOf" srcId="{56EA2F90-6E68-4AEB-AEF9-EEE105FF5A6A}" destId="{0859B8FD-7D7F-44C3-B962-7B413A3BECDB}" srcOrd="0" destOrd="0" presId="urn:microsoft.com/office/officeart/2008/layout/LinedList"/>
    <dgm:cxn modelId="{AB1959DA-DA29-4D7D-887C-B64F49A42CBD}" srcId="{56EA2F90-6E68-4AEB-AEF9-EEE105FF5A6A}" destId="{DDEE0A3E-3315-4E13-BF8D-3358E816E23C}" srcOrd="1" destOrd="0" parTransId="{33283A30-25E9-498F-99F0-42783B4419B0}" sibTransId="{88C13E7C-1520-4EE7-8146-F1FD288B12A4}"/>
    <dgm:cxn modelId="{76C949CD-BEAF-4E05-819A-8A1E1D40FD65}" type="presParOf" srcId="{0859B8FD-7D7F-44C3-B962-7B413A3BECDB}" destId="{B32AA7BD-EBE5-4FEB-8173-B32319C5CB07}" srcOrd="0" destOrd="0" presId="urn:microsoft.com/office/officeart/2008/layout/LinedList"/>
    <dgm:cxn modelId="{572D82E4-68DD-43BC-B2C0-B74A948EB65D}" type="presParOf" srcId="{0859B8FD-7D7F-44C3-B962-7B413A3BECDB}" destId="{06636220-BA1D-4132-BA13-C9EDF96AA4EA}" srcOrd="1" destOrd="0" presId="urn:microsoft.com/office/officeart/2008/layout/LinedList"/>
    <dgm:cxn modelId="{CB5BE795-D692-4265-90D8-D4F070BAF740}" type="presParOf" srcId="{06636220-BA1D-4132-BA13-C9EDF96AA4EA}" destId="{8F9FB9B4-FD64-4CD7-B9AC-CB2C421286C7}" srcOrd="0" destOrd="0" presId="urn:microsoft.com/office/officeart/2008/layout/LinedList"/>
    <dgm:cxn modelId="{C28AA207-212E-4EFB-9570-CF9B2A0C7A13}" type="presParOf" srcId="{06636220-BA1D-4132-BA13-C9EDF96AA4EA}" destId="{6312F90E-C58D-4106-8A3C-021252B9549B}" srcOrd="1" destOrd="0" presId="urn:microsoft.com/office/officeart/2008/layout/LinedList"/>
    <dgm:cxn modelId="{BC5E8EC0-9EF8-41AE-ABD4-BAE834D100E0}" type="presParOf" srcId="{0859B8FD-7D7F-44C3-B962-7B413A3BECDB}" destId="{60915260-7D9F-40D2-9488-D64A44569C15}" srcOrd="2" destOrd="0" presId="urn:microsoft.com/office/officeart/2008/layout/LinedList"/>
    <dgm:cxn modelId="{53F75358-4EED-40B9-A040-533FC1E2C330}" type="presParOf" srcId="{0859B8FD-7D7F-44C3-B962-7B413A3BECDB}" destId="{3EBE5D90-A72E-4AB9-8A0A-BE0A70833B89}" srcOrd="3" destOrd="0" presId="urn:microsoft.com/office/officeart/2008/layout/LinedList"/>
    <dgm:cxn modelId="{AE81D587-8039-4AB6-AB62-1F40A47E3D13}" type="presParOf" srcId="{3EBE5D90-A72E-4AB9-8A0A-BE0A70833B89}" destId="{E91A1944-DD85-4DB8-A1C2-FE21C2AD4C49}" srcOrd="0" destOrd="0" presId="urn:microsoft.com/office/officeart/2008/layout/LinedList"/>
    <dgm:cxn modelId="{23560023-E20D-4460-B18C-120A13A695AA}" type="presParOf" srcId="{3EBE5D90-A72E-4AB9-8A0A-BE0A70833B89}" destId="{6DFC6E76-B010-42C7-90E1-6CF03A028981}" srcOrd="1" destOrd="0" presId="urn:microsoft.com/office/officeart/2008/layout/LinedList"/>
    <dgm:cxn modelId="{682122FE-A1E1-4F59-8B42-29991BA9A5B3}" type="presParOf" srcId="{0859B8FD-7D7F-44C3-B962-7B413A3BECDB}" destId="{4A551488-FD05-40D9-B928-D82AB1D297B0}" srcOrd="4" destOrd="0" presId="urn:microsoft.com/office/officeart/2008/layout/LinedList"/>
    <dgm:cxn modelId="{9086ED50-5C04-41D4-8A48-9B4122F46763}" type="presParOf" srcId="{0859B8FD-7D7F-44C3-B962-7B413A3BECDB}" destId="{2292B858-4C2D-4BE0-87C6-8428AFC4BC28}" srcOrd="5" destOrd="0" presId="urn:microsoft.com/office/officeart/2008/layout/LinedList"/>
    <dgm:cxn modelId="{52B97F76-0723-4C0E-9063-EC91A2F784F3}" type="presParOf" srcId="{2292B858-4C2D-4BE0-87C6-8428AFC4BC28}" destId="{E992FC81-2722-463D-9097-E6CD442D5CA3}" srcOrd="0" destOrd="0" presId="urn:microsoft.com/office/officeart/2008/layout/LinedList"/>
    <dgm:cxn modelId="{42349931-9959-489C-B937-F4F7C34DA0F5}" type="presParOf" srcId="{2292B858-4C2D-4BE0-87C6-8428AFC4BC28}" destId="{DD2E01A5-8ABF-4A81-BBE4-F21DB491F7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447C53-4F07-4680-99A4-13820017B049}"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6D82D357-96D9-4098-8C86-C368C0F18D4D}">
      <dgm:prSet custT="1"/>
      <dgm:spPr/>
      <dgm:t>
        <a:bodyPr/>
        <a:lstStyle/>
        <a:p>
          <a:r>
            <a:rPr lang="en-US" sz="2400" dirty="0"/>
            <a:t>Evidence-based planning </a:t>
          </a:r>
          <a:r>
            <a:rPr lang="en-US" sz="2400" dirty="0">
              <a:sym typeface="Wingdings" panose="05000000000000000000" pitchFamily="2" charset="2"/>
            </a:rPr>
            <a:t></a:t>
          </a:r>
          <a:r>
            <a:rPr lang="en-US" sz="2400" dirty="0"/>
            <a:t> role of research and knowledge </a:t>
          </a:r>
        </a:p>
      </dgm:t>
    </dgm:pt>
    <dgm:pt modelId="{6785AB9D-5B65-4885-B0FA-EA67BA30AC0B}" type="parTrans" cxnId="{A7EA8469-C69A-4D9F-A8A7-B4C4AA711EB2}">
      <dgm:prSet/>
      <dgm:spPr/>
      <dgm:t>
        <a:bodyPr/>
        <a:lstStyle/>
        <a:p>
          <a:endParaRPr lang="en-US" sz="3200"/>
        </a:p>
      </dgm:t>
    </dgm:pt>
    <dgm:pt modelId="{E4AD0609-2F00-48BB-A721-55BF0F779893}" type="sibTrans" cxnId="{A7EA8469-C69A-4D9F-A8A7-B4C4AA711EB2}">
      <dgm:prSet/>
      <dgm:spPr/>
      <dgm:t>
        <a:bodyPr/>
        <a:lstStyle/>
        <a:p>
          <a:endParaRPr lang="en-US" sz="2400"/>
        </a:p>
      </dgm:t>
    </dgm:pt>
    <dgm:pt modelId="{2B3B4EE5-60CA-4EE4-93AD-DA0CBB49845E}">
      <dgm:prSet custT="1"/>
      <dgm:spPr/>
      <dgm:t>
        <a:bodyPr/>
        <a:lstStyle/>
        <a:p>
          <a:r>
            <a:rPr lang="en-US" sz="2400" dirty="0"/>
            <a:t>Incremental change</a:t>
          </a:r>
          <a:r>
            <a:rPr lang="en-US" sz="2400" dirty="0">
              <a:sym typeface="Wingdings" panose="05000000000000000000" pitchFamily="2" charset="2"/>
            </a:rPr>
            <a:t></a:t>
          </a:r>
          <a:r>
            <a:rPr lang="en-US" sz="2400" dirty="0"/>
            <a:t> transformative change and systemic approach as opposed to sectoral</a:t>
          </a:r>
        </a:p>
      </dgm:t>
    </dgm:pt>
    <dgm:pt modelId="{4388CB0C-832F-43F7-9712-C88E8DD39EF5}" type="parTrans" cxnId="{3222208A-395A-4314-8931-E9DD819160BA}">
      <dgm:prSet/>
      <dgm:spPr/>
      <dgm:t>
        <a:bodyPr/>
        <a:lstStyle/>
        <a:p>
          <a:endParaRPr lang="en-US" sz="3200"/>
        </a:p>
      </dgm:t>
    </dgm:pt>
    <dgm:pt modelId="{C4FF1327-7D7B-4F5F-AEDB-72206E73E456}" type="sibTrans" cxnId="{3222208A-395A-4314-8931-E9DD819160BA}">
      <dgm:prSet/>
      <dgm:spPr/>
      <dgm:t>
        <a:bodyPr/>
        <a:lstStyle/>
        <a:p>
          <a:endParaRPr lang="en-US" sz="2400"/>
        </a:p>
      </dgm:t>
    </dgm:pt>
    <dgm:pt modelId="{FDDF824A-A878-44D7-9DC8-6192C61AA4BB}">
      <dgm:prSet custT="1"/>
      <dgm:spPr/>
      <dgm:t>
        <a:bodyPr/>
        <a:lstStyle/>
        <a:p>
          <a:r>
            <a:rPr lang="en-US" sz="2400" dirty="0"/>
            <a:t>Deploying far-reaching solutions coupled with planning, such as spatial planning and pricing tools </a:t>
          </a:r>
        </a:p>
      </dgm:t>
    </dgm:pt>
    <dgm:pt modelId="{E15BEDBF-1EA0-4558-9AFF-C2920884CD5E}" type="parTrans" cxnId="{30795769-54A9-48AA-BE6C-A5A3D41635D9}">
      <dgm:prSet/>
      <dgm:spPr/>
      <dgm:t>
        <a:bodyPr/>
        <a:lstStyle/>
        <a:p>
          <a:endParaRPr lang="en-US" sz="3200"/>
        </a:p>
      </dgm:t>
    </dgm:pt>
    <dgm:pt modelId="{19222D01-447C-488B-A9DC-836C412E474D}" type="sibTrans" cxnId="{30795769-54A9-48AA-BE6C-A5A3D41635D9}">
      <dgm:prSet/>
      <dgm:spPr/>
      <dgm:t>
        <a:bodyPr/>
        <a:lstStyle/>
        <a:p>
          <a:endParaRPr lang="en-US" sz="2400"/>
        </a:p>
      </dgm:t>
    </dgm:pt>
    <dgm:pt modelId="{C2284965-BFC4-4A17-BDC4-10981203359E}">
      <dgm:prSet custT="1"/>
      <dgm:spPr/>
      <dgm:t>
        <a:bodyPr/>
        <a:lstStyle/>
        <a:p>
          <a:r>
            <a:rPr lang="en-US" sz="2400"/>
            <a:t>Overcoming the governance paradox and policy fragmentations</a:t>
          </a:r>
        </a:p>
      </dgm:t>
    </dgm:pt>
    <dgm:pt modelId="{8129739E-0277-4B1B-9B69-1BB1633B8A9A}" type="parTrans" cxnId="{DB8DC382-5356-4039-80BB-6D190E36C240}">
      <dgm:prSet/>
      <dgm:spPr/>
      <dgm:t>
        <a:bodyPr/>
        <a:lstStyle/>
        <a:p>
          <a:endParaRPr lang="en-US" sz="3200"/>
        </a:p>
      </dgm:t>
    </dgm:pt>
    <dgm:pt modelId="{246BFB05-73F3-4867-BE24-4F2B6119114E}" type="sibTrans" cxnId="{DB8DC382-5356-4039-80BB-6D190E36C240}">
      <dgm:prSet/>
      <dgm:spPr/>
      <dgm:t>
        <a:bodyPr/>
        <a:lstStyle/>
        <a:p>
          <a:endParaRPr lang="en-US" sz="2400"/>
        </a:p>
      </dgm:t>
    </dgm:pt>
    <dgm:pt modelId="{A2AF9C6F-8D50-4061-986A-E1155CDDE8C7}">
      <dgm:prSet custT="1"/>
      <dgm:spPr/>
      <dgm:t>
        <a:bodyPr/>
        <a:lstStyle/>
        <a:p>
          <a:r>
            <a:rPr lang="en-US" sz="2400" dirty="0"/>
            <a:t>Smoothening entry points for best practice technologies and scaling-up as urban-scale actions</a:t>
          </a:r>
        </a:p>
      </dgm:t>
    </dgm:pt>
    <dgm:pt modelId="{64C8D79D-544C-4444-AAB8-6EE48054BFC3}" type="parTrans" cxnId="{F10DC65D-93B3-4121-9B5E-BA665AAE6EAD}">
      <dgm:prSet/>
      <dgm:spPr/>
      <dgm:t>
        <a:bodyPr/>
        <a:lstStyle/>
        <a:p>
          <a:endParaRPr lang="en-US" sz="3200"/>
        </a:p>
      </dgm:t>
    </dgm:pt>
    <dgm:pt modelId="{5A01DAF2-A245-47E6-B5D4-0348B380B60E}" type="sibTrans" cxnId="{F10DC65D-93B3-4121-9B5E-BA665AAE6EAD}">
      <dgm:prSet/>
      <dgm:spPr/>
      <dgm:t>
        <a:bodyPr/>
        <a:lstStyle/>
        <a:p>
          <a:endParaRPr lang="en-US" sz="2400"/>
        </a:p>
      </dgm:t>
    </dgm:pt>
    <dgm:pt modelId="{559598A4-1171-4703-BAA2-61FA59C98F9E}">
      <dgm:prSet custT="1"/>
      <dgm:spPr/>
      <dgm:t>
        <a:bodyPr/>
        <a:lstStyle/>
        <a:p>
          <a:r>
            <a:rPr lang="en-US" sz="2400" dirty="0"/>
            <a:t>No silver bullets !!! All solutions are context specific </a:t>
          </a:r>
        </a:p>
      </dgm:t>
    </dgm:pt>
    <dgm:pt modelId="{B3650089-8CEB-46FD-9B0C-1063C3FB1DE9}" type="parTrans" cxnId="{1F6359AB-58A3-4715-BE1B-EBD2A0FCFCFA}">
      <dgm:prSet/>
      <dgm:spPr/>
      <dgm:t>
        <a:bodyPr/>
        <a:lstStyle/>
        <a:p>
          <a:endParaRPr lang="en-US" sz="3200"/>
        </a:p>
      </dgm:t>
    </dgm:pt>
    <dgm:pt modelId="{A4299B8B-046A-4434-BB3C-15E3B42206A4}" type="sibTrans" cxnId="{1F6359AB-58A3-4715-BE1B-EBD2A0FCFCFA}">
      <dgm:prSet/>
      <dgm:spPr/>
      <dgm:t>
        <a:bodyPr/>
        <a:lstStyle/>
        <a:p>
          <a:endParaRPr lang="en-US" sz="2400"/>
        </a:p>
      </dgm:t>
    </dgm:pt>
    <dgm:pt modelId="{7FDFB6D8-921A-461E-9EAD-E01BEA247493}" type="pres">
      <dgm:prSet presAssocID="{01447C53-4F07-4680-99A4-13820017B049}" presName="vert0" presStyleCnt="0">
        <dgm:presLayoutVars>
          <dgm:dir/>
          <dgm:animOne val="branch"/>
          <dgm:animLvl val="lvl"/>
        </dgm:presLayoutVars>
      </dgm:prSet>
      <dgm:spPr/>
    </dgm:pt>
    <dgm:pt modelId="{8FD5ABEA-6FD7-4F29-9948-7699C924A4B6}" type="pres">
      <dgm:prSet presAssocID="{6D82D357-96D9-4098-8C86-C368C0F18D4D}" presName="thickLine" presStyleLbl="alignNode1" presStyleIdx="0" presStyleCnt="6"/>
      <dgm:spPr/>
    </dgm:pt>
    <dgm:pt modelId="{5ECB8647-EC37-4219-8840-64B1F8B443D5}" type="pres">
      <dgm:prSet presAssocID="{6D82D357-96D9-4098-8C86-C368C0F18D4D}" presName="horz1" presStyleCnt="0"/>
      <dgm:spPr/>
    </dgm:pt>
    <dgm:pt modelId="{B89543B3-89DE-49DA-91BF-D767275C87D1}" type="pres">
      <dgm:prSet presAssocID="{6D82D357-96D9-4098-8C86-C368C0F18D4D}" presName="tx1" presStyleLbl="revTx" presStyleIdx="0" presStyleCnt="6"/>
      <dgm:spPr/>
    </dgm:pt>
    <dgm:pt modelId="{CBE2F123-54F9-43A0-9609-791D8F376728}" type="pres">
      <dgm:prSet presAssocID="{6D82D357-96D9-4098-8C86-C368C0F18D4D}" presName="vert1" presStyleCnt="0"/>
      <dgm:spPr/>
    </dgm:pt>
    <dgm:pt modelId="{37BF6597-640F-4714-A97E-8E129EF2429C}" type="pres">
      <dgm:prSet presAssocID="{2B3B4EE5-60CA-4EE4-93AD-DA0CBB49845E}" presName="thickLine" presStyleLbl="alignNode1" presStyleIdx="1" presStyleCnt="6"/>
      <dgm:spPr/>
    </dgm:pt>
    <dgm:pt modelId="{1BA5D94C-14CC-49F5-9D56-4A7B5339CF92}" type="pres">
      <dgm:prSet presAssocID="{2B3B4EE5-60CA-4EE4-93AD-DA0CBB49845E}" presName="horz1" presStyleCnt="0"/>
      <dgm:spPr/>
    </dgm:pt>
    <dgm:pt modelId="{BCBAE3FF-2784-411A-8BF9-88707C955B7A}" type="pres">
      <dgm:prSet presAssocID="{2B3B4EE5-60CA-4EE4-93AD-DA0CBB49845E}" presName="tx1" presStyleLbl="revTx" presStyleIdx="1" presStyleCnt="6"/>
      <dgm:spPr/>
    </dgm:pt>
    <dgm:pt modelId="{A00EF96E-18F5-4752-88F5-7237298A187E}" type="pres">
      <dgm:prSet presAssocID="{2B3B4EE5-60CA-4EE4-93AD-DA0CBB49845E}" presName="vert1" presStyleCnt="0"/>
      <dgm:spPr/>
    </dgm:pt>
    <dgm:pt modelId="{D45C2EE4-D7F1-4B5E-99DA-340F3557123E}" type="pres">
      <dgm:prSet presAssocID="{FDDF824A-A878-44D7-9DC8-6192C61AA4BB}" presName="thickLine" presStyleLbl="alignNode1" presStyleIdx="2" presStyleCnt="6"/>
      <dgm:spPr/>
    </dgm:pt>
    <dgm:pt modelId="{18FC7680-CF5A-49EC-8EE3-007CB9B39212}" type="pres">
      <dgm:prSet presAssocID="{FDDF824A-A878-44D7-9DC8-6192C61AA4BB}" presName="horz1" presStyleCnt="0"/>
      <dgm:spPr/>
    </dgm:pt>
    <dgm:pt modelId="{4A9AABD2-2A82-4A37-A147-82325A49E67D}" type="pres">
      <dgm:prSet presAssocID="{FDDF824A-A878-44D7-9DC8-6192C61AA4BB}" presName="tx1" presStyleLbl="revTx" presStyleIdx="2" presStyleCnt="6"/>
      <dgm:spPr/>
    </dgm:pt>
    <dgm:pt modelId="{63EFE31C-FA4F-4858-AEAC-3154B23A43A2}" type="pres">
      <dgm:prSet presAssocID="{FDDF824A-A878-44D7-9DC8-6192C61AA4BB}" presName="vert1" presStyleCnt="0"/>
      <dgm:spPr/>
    </dgm:pt>
    <dgm:pt modelId="{A6348701-CC29-4383-B449-6DA9AED974B8}" type="pres">
      <dgm:prSet presAssocID="{C2284965-BFC4-4A17-BDC4-10981203359E}" presName="thickLine" presStyleLbl="alignNode1" presStyleIdx="3" presStyleCnt="6"/>
      <dgm:spPr/>
    </dgm:pt>
    <dgm:pt modelId="{B8764E38-831D-4D46-9315-41844DD3202A}" type="pres">
      <dgm:prSet presAssocID="{C2284965-BFC4-4A17-BDC4-10981203359E}" presName="horz1" presStyleCnt="0"/>
      <dgm:spPr/>
    </dgm:pt>
    <dgm:pt modelId="{0FF8A9F1-E47E-46E7-AB49-E92C46B2FD7A}" type="pres">
      <dgm:prSet presAssocID="{C2284965-BFC4-4A17-BDC4-10981203359E}" presName="tx1" presStyleLbl="revTx" presStyleIdx="3" presStyleCnt="6"/>
      <dgm:spPr/>
    </dgm:pt>
    <dgm:pt modelId="{CCD93683-B455-4050-8643-88E2340125BE}" type="pres">
      <dgm:prSet presAssocID="{C2284965-BFC4-4A17-BDC4-10981203359E}" presName="vert1" presStyleCnt="0"/>
      <dgm:spPr/>
    </dgm:pt>
    <dgm:pt modelId="{38DC45A6-CBF0-49F6-BFC0-88804317F82D}" type="pres">
      <dgm:prSet presAssocID="{A2AF9C6F-8D50-4061-986A-E1155CDDE8C7}" presName="thickLine" presStyleLbl="alignNode1" presStyleIdx="4" presStyleCnt="6"/>
      <dgm:spPr/>
    </dgm:pt>
    <dgm:pt modelId="{26895CF1-A016-43ED-8362-471E561E0A75}" type="pres">
      <dgm:prSet presAssocID="{A2AF9C6F-8D50-4061-986A-E1155CDDE8C7}" presName="horz1" presStyleCnt="0"/>
      <dgm:spPr/>
    </dgm:pt>
    <dgm:pt modelId="{5E33097E-FB47-4EE5-A730-B0D5E02E804E}" type="pres">
      <dgm:prSet presAssocID="{A2AF9C6F-8D50-4061-986A-E1155CDDE8C7}" presName="tx1" presStyleLbl="revTx" presStyleIdx="4" presStyleCnt="6"/>
      <dgm:spPr/>
    </dgm:pt>
    <dgm:pt modelId="{079197A5-C3FE-488E-9DF2-96D2459123C4}" type="pres">
      <dgm:prSet presAssocID="{A2AF9C6F-8D50-4061-986A-E1155CDDE8C7}" presName="vert1" presStyleCnt="0"/>
      <dgm:spPr/>
    </dgm:pt>
    <dgm:pt modelId="{52A0ECF7-A949-4618-9FEE-D656B7F2C200}" type="pres">
      <dgm:prSet presAssocID="{559598A4-1171-4703-BAA2-61FA59C98F9E}" presName="thickLine" presStyleLbl="alignNode1" presStyleIdx="5" presStyleCnt="6"/>
      <dgm:spPr/>
    </dgm:pt>
    <dgm:pt modelId="{BA18CE9B-DAC9-4192-9F5F-D0687D177FE3}" type="pres">
      <dgm:prSet presAssocID="{559598A4-1171-4703-BAA2-61FA59C98F9E}" presName="horz1" presStyleCnt="0"/>
      <dgm:spPr/>
    </dgm:pt>
    <dgm:pt modelId="{8E9AAF8B-98C9-46B3-A8DB-05D46A728D74}" type="pres">
      <dgm:prSet presAssocID="{559598A4-1171-4703-BAA2-61FA59C98F9E}" presName="tx1" presStyleLbl="revTx" presStyleIdx="5" presStyleCnt="6" custLinFactNeighborY="1373"/>
      <dgm:spPr/>
    </dgm:pt>
    <dgm:pt modelId="{92CBBE0E-6A41-49E4-B065-28C9C9F9EF17}" type="pres">
      <dgm:prSet presAssocID="{559598A4-1171-4703-BAA2-61FA59C98F9E}" presName="vert1" presStyleCnt="0"/>
      <dgm:spPr/>
    </dgm:pt>
  </dgm:ptLst>
  <dgm:cxnLst>
    <dgm:cxn modelId="{C10B4F35-5619-41DE-A9A1-E1E8356245E7}" type="presOf" srcId="{6D82D357-96D9-4098-8C86-C368C0F18D4D}" destId="{B89543B3-89DE-49DA-91BF-D767275C87D1}" srcOrd="0" destOrd="0" presId="urn:microsoft.com/office/officeart/2008/layout/LinedList"/>
    <dgm:cxn modelId="{F10DC65D-93B3-4121-9B5E-BA665AAE6EAD}" srcId="{01447C53-4F07-4680-99A4-13820017B049}" destId="{A2AF9C6F-8D50-4061-986A-E1155CDDE8C7}" srcOrd="4" destOrd="0" parTransId="{64C8D79D-544C-4444-AAB8-6EE48054BFC3}" sibTransId="{5A01DAF2-A245-47E6-B5D4-0348B380B60E}"/>
    <dgm:cxn modelId="{30795769-54A9-48AA-BE6C-A5A3D41635D9}" srcId="{01447C53-4F07-4680-99A4-13820017B049}" destId="{FDDF824A-A878-44D7-9DC8-6192C61AA4BB}" srcOrd="2" destOrd="0" parTransId="{E15BEDBF-1EA0-4558-9AFF-C2920884CD5E}" sibTransId="{19222D01-447C-488B-A9DC-836C412E474D}"/>
    <dgm:cxn modelId="{A7EA8469-C69A-4D9F-A8A7-B4C4AA711EB2}" srcId="{01447C53-4F07-4680-99A4-13820017B049}" destId="{6D82D357-96D9-4098-8C86-C368C0F18D4D}" srcOrd="0" destOrd="0" parTransId="{6785AB9D-5B65-4885-B0FA-EA67BA30AC0B}" sibTransId="{E4AD0609-2F00-48BB-A721-55BF0F779893}"/>
    <dgm:cxn modelId="{E7A25D52-EF36-4497-A37A-DBF28DA48321}" type="presOf" srcId="{01447C53-4F07-4680-99A4-13820017B049}" destId="{7FDFB6D8-921A-461E-9EAD-E01BEA247493}" srcOrd="0" destOrd="0" presId="urn:microsoft.com/office/officeart/2008/layout/LinedList"/>
    <dgm:cxn modelId="{DB8DC382-5356-4039-80BB-6D190E36C240}" srcId="{01447C53-4F07-4680-99A4-13820017B049}" destId="{C2284965-BFC4-4A17-BDC4-10981203359E}" srcOrd="3" destOrd="0" parTransId="{8129739E-0277-4B1B-9B69-1BB1633B8A9A}" sibTransId="{246BFB05-73F3-4867-BE24-4F2B6119114E}"/>
    <dgm:cxn modelId="{36119784-C5C3-4EAF-9532-FBA89B992AE3}" type="presOf" srcId="{FDDF824A-A878-44D7-9DC8-6192C61AA4BB}" destId="{4A9AABD2-2A82-4A37-A147-82325A49E67D}" srcOrd="0" destOrd="0" presId="urn:microsoft.com/office/officeart/2008/layout/LinedList"/>
    <dgm:cxn modelId="{3222208A-395A-4314-8931-E9DD819160BA}" srcId="{01447C53-4F07-4680-99A4-13820017B049}" destId="{2B3B4EE5-60CA-4EE4-93AD-DA0CBB49845E}" srcOrd="1" destOrd="0" parTransId="{4388CB0C-832F-43F7-9712-C88E8DD39EF5}" sibTransId="{C4FF1327-7D7B-4F5F-AEDB-72206E73E456}"/>
    <dgm:cxn modelId="{1D6D8F8B-00CA-403E-801E-EB0B08CA4BA4}" type="presOf" srcId="{A2AF9C6F-8D50-4061-986A-E1155CDDE8C7}" destId="{5E33097E-FB47-4EE5-A730-B0D5E02E804E}" srcOrd="0" destOrd="0" presId="urn:microsoft.com/office/officeart/2008/layout/LinedList"/>
    <dgm:cxn modelId="{7ED0CE90-E061-4AEF-9453-C7E924A6677A}" type="presOf" srcId="{2B3B4EE5-60CA-4EE4-93AD-DA0CBB49845E}" destId="{BCBAE3FF-2784-411A-8BF9-88707C955B7A}" srcOrd="0" destOrd="0" presId="urn:microsoft.com/office/officeart/2008/layout/LinedList"/>
    <dgm:cxn modelId="{1F6359AB-58A3-4715-BE1B-EBD2A0FCFCFA}" srcId="{01447C53-4F07-4680-99A4-13820017B049}" destId="{559598A4-1171-4703-BAA2-61FA59C98F9E}" srcOrd="5" destOrd="0" parTransId="{B3650089-8CEB-46FD-9B0C-1063C3FB1DE9}" sibTransId="{A4299B8B-046A-4434-BB3C-15E3B42206A4}"/>
    <dgm:cxn modelId="{07010CC7-849B-4CB7-891D-1B54E41EF06C}" type="presOf" srcId="{C2284965-BFC4-4A17-BDC4-10981203359E}" destId="{0FF8A9F1-E47E-46E7-AB49-E92C46B2FD7A}" srcOrd="0" destOrd="0" presId="urn:microsoft.com/office/officeart/2008/layout/LinedList"/>
    <dgm:cxn modelId="{1EB5C1CD-3965-4F21-8769-8D33509E1C15}" type="presOf" srcId="{559598A4-1171-4703-BAA2-61FA59C98F9E}" destId="{8E9AAF8B-98C9-46B3-A8DB-05D46A728D74}" srcOrd="0" destOrd="0" presId="urn:microsoft.com/office/officeart/2008/layout/LinedList"/>
    <dgm:cxn modelId="{A1EC9332-3C6E-42DD-BEF9-F4E5816C6294}" type="presParOf" srcId="{7FDFB6D8-921A-461E-9EAD-E01BEA247493}" destId="{8FD5ABEA-6FD7-4F29-9948-7699C924A4B6}" srcOrd="0" destOrd="0" presId="urn:microsoft.com/office/officeart/2008/layout/LinedList"/>
    <dgm:cxn modelId="{445BF648-840C-4EA7-AD4E-848C21021FA4}" type="presParOf" srcId="{7FDFB6D8-921A-461E-9EAD-E01BEA247493}" destId="{5ECB8647-EC37-4219-8840-64B1F8B443D5}" srcOrd="1" destOrd="0" presId="urn:microsoft.com/office/officeart/2008/layout/LinedList"/>
    <dgm:cxn modelId="{C3E7F64C-1569-4F6A-BFF7-2D01322998BE}" type="presParOf" srcId="{5ECB8647-EC37-4219-8840-64B1F8B443D5}" destId="{B89543B3-89DE-49DA-91BF-D767275C87D1}" srcOrd="0" destOrd="0" presId="urn:microsoft.com/office/officeart/2008/layout/LinedList"/>
    <dgm:cxn modelId="{C28ED803-E17A-4F54-B854-F301628A2794}" type="presParOf" srcId="{5ECB8647-EC37-4219-8840-64B1F8B443D5}" destId="{CBE2F123-54F9-43A0-9609-791D8F376728}" srcOrd="1" destOrd="0" presId="urn:microsoft.com/office/officeart/2008/layout/LinedList"/>
    <dgm:cxn modelId="{427502D0-7DAA-4532-BE8A-FC2C7D1B17EA}" type="presParOf" srcId="{7FDFB6D8-921A-461E-9EAD-E01BEA247493}" destId="{37BF6597-640F-4714-A97E-8E129EF2429C}" srcOrd="2" destOrd="0" presId="urn:microsoft.com/office/officeart/2008/layout/LinedList"/>
    <dgm:cxn modelId="{14A6D742-3147-44C5-82B8-AAA205E7065A}" type="presParOf" srcId="{7FDFB6D8-921A-461E-9EAD-E01BEA247493}" destId="{1BA5D94C-14CC-49F5-9D56-4A7B5339CF92}" srcOrd="3" destOrd="0" presId="urn:microsoft.com/office/officeart/2008/layout/LinedList"/>
    <dgm:cxn modelId="{78D30219-88BA-4AA9-AFED-EF3E87CEA8B6}" type="presParOf" srcId="{1BA5D94C-14CC-49F5-9D56-4A7B5339CF92}" destId="{BCBAE3FF-2784-411A-8BF9-88707C955B7A}" srcOrd="0" destOrd="0" presId="urn:microsoft.com/office/officeart/2008/layout/LinedList"/>
    <dgm:cxn modelId="{C48B8162-8FD4-4490-B56E-7143F11EC84C}" type="presParOf" srcId="{1BA5D94C-14CC-49F5-9D56-4A7B5339CF92}" destId="{A00EF96E-18F5-4752-88F5-7237298A187E}" srcOrd="1" destOrd="0" presId="urn:microsoft.com/office/officeart/2008/layout/LinedList"/>
    <dgm:cxn modelId="{C68975DF-9DE2-4CAB-BC5D-EE15EB2B0959}" type="presParOf" srcId="{7FDFB6D8-921A-461E-9EAD-E01BEA247493}" destId="{D45C2EE4-D7F1-4B5E-99DA-340F3557123E}" srcOrd="4" destOrd="0" presId="urn:microsoft.com/office/officeart/2008/layout/LinedList"/>
    <dgm:cxn modelId="{063D4F0D-5AFE-468D-9A27-7FDF8E17BD70}" type="presParOf" srcId="{7FDFB6D8-921A-461E-9EAD-E01BEA247493}" destId="{18FC7680-CF5A-49EC-8EE3-007CB9B39212}" srcOrd="5" destOrd="0" presId="urn:microsoft.com/office/officeart/2008/layout/LinedList"/>
    <dgm:cxn modelId="{F96D8414-80FB-45AC-8BD0-0845B9ED72A8}" type="presParOf" srcId="{18FC7680-CF5A-49EC-8EE3-007CB9B39212}" destId="{4A9AABD2-2A82-4A37-A147-82325A49E67D}" srcOrd="0" destOrd="0" presId="urn:microsoft.com/office/officeart/2008/layout/LinedList"/>
    <dgm:cxn modelId="{9A0BF07B-A7B0-4352-BA0B-AFC4F09F2256}" type="presParOf" srcId="{18FC7680-CF5A-49EC-8EE3-007CB9B39212}" destId="{63EFE31C-FA4F-4858-AEAC-3154B23A43A2}" srcOrd="1" destOrd="0" presId="urn:microsoft.com/office/officeart/2008/layout/LinedList"/>
    <dgm:cxn modelId="{8FFB544D-5FB0-4909-B530-2DBE35642B70}" type="presParOf" srcId="{7FDFB6D8-921A-461E-9EAD-E01BEA247493}" destId="{A6348701-CC29-4383-B449-6DA9AED974B8}" srcOrd="6" destOrd="0" presId="urn:microsoft.com/office/officeart/2008/layout/LinedList"/>
    <dgm:cxn modelId="{0E49B262-1AC7-437A-9842-4A39EE545CEA}" type="presParOf" srcId="{7FDFB6D8-921A-461E-9EAD-E01BEA247493}" destId="{B8764E38-831D-4D46-9315-41844DD3202A}" srcOrd="7" destOrd="0" presId="urn:microsoft.com/office/officeart/2008/layout/LinedList"/>
    <dgm:cxn modelId="{4C781E93-5197-475C-BDC2-097C55F95A1E}" type="presParOf" srcId="{B8764E38-831D-4D46-9315-41844DD3202A}" destId="{0FF8A9F1-E47E-46E7-AB49-E92C46B2FD7A}" srcOrd="0" destOrd="0" presId="urn:microsoft.com/office/officeart/2008/layout/LinedList"/>
    <dgm:cxn modelId="{C2C1CFD8-05D3-49A8-AF3F-567759D112A6}" type="presParOf" srcId="{B8764E38-831D-4D46-9315-41844DD3202A}" destId="{CCD93683-B455-4050-8643-88E2340125BE}" srcOrd="1" destOrd="0" presId="urn:microsoft.com/office/officeart/2008/layout/LinedList"/>
    <dgm:cxn modelId="{23985BF3-9CB6-4F9D-9523-4CA5A9717306}" type="presParOf" srcId="{7FDFB6D8-921A-461E-9EAD-E01BEA247493}" destId="{38DC45A6-CBF0-49F6-BFC0-88804317F82D}" srcOrd="8" destOrd="0" presId="urn:microsoft.com/office/officeart/2008/layout/LinedList"/>
    <dgm:cxn modelId="{33050B93-6E3F-4140-9D38-C60671319168}" type="presParOf" srcId="{7FDFB6D8-921A-461E-9EAD-E01BEA247493}" destId="{26895CF1-A016-43ED-8362-471E561E0A75}" srcOrd="9" destOrd="0" presId="urn:microsoft.com/office/officeart/2008/layout/LinedList"/>
    <dgm:cxn modelId="{7A8FDADB-1F55-4B10-B092-0CD7D4869ED2}" type="presParOf" srcId="{26895CF1-A016-43ED-8362-471E561E0A75}" destId="{5E33097E-FB47-4EE5-A730-B0D5E02E804E}" srcOrd="0" destOrd="0" presId="urn:microsoft.com/office/officeart/2008/layout/LinedList"/>
    <dgm:cxn modelId="{E7D73F05-046F-45E2-A8F2-FECE5A7B0516}" type="presParOf" srcId="{26895CF1-A016-43ED-8362-471E561E0A75}" destId="{079197A5-C3FE-488E-9DF2-96D2459123C4}" srcOrd="1" destOrd="0" presId="urn:microsoft.com/office/officeart/2008/layout/LinedList"/>
    <dgm:cxn modelId="{E9C39AC4-244A-4135-90FA-42E2A62EEFDF}" type="presParOf" srcId="{7FDFB6D8-921A-461E-9EAD-E01BEA247493}" destId="{52A0ECF7-A949-4618-9FEE-D656B7F2C200}" srcOrd="10" destOrd="0" presId="urn:microsoft.com/office/officeart/2008/layout/LinedList"/>
    <dgm:cxn modelId="{C8D04E2E-8ACE-40BD-8DAA-6B6AA950E14A}" type="presParOf" srcId="{7FDFB6D8-921A-461E-9EAD-E01BEA247493}" destId="{BA18CE9B-DAC9-4192-9F5F-D0687D177FE3}" srcOrd="11" destOrd="0" presId="urn:microsoft.com/office/officeart/2008/layout/LinedList"/>
    <dgm:cxn modelId="{4140D175-80AC-4914-BE4A-99DC99E544CB}" type="presParOf" srcId="{BA18CE9B-DAC9-4192-9F5F-D0687D177FE3}" destId="{8E9AAF8B-98C9-46B3-A8DB-05D46A728D74}" srcOrd="0" destOrd="0" presId="urn:microsoft.com/office/officeart/2008/layout/LinedList"/>
    <dgm:cxn modelId="{161EDF0B-6D93-4951-A296-F0D6F6606E42}" type="presParOf" srcId="{BA18CE9B-DAC9-4192-9F5F-D0687D177FE3}" destId="{92CBBE0E-6A41-49E4-B065-28C9C9F9EF1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AA7BD-EBE5-4FEB-8173-B32319C5CB07}">
      <dsp:nvSpPr>
        <dsp:cNvPr id="0" name=""/>
        <dsp:cNvSpPr/>
      </dsp:nvSpPr>
      <dsp:spPr>
        <a:xfrm>
          <a:off x="0" y="2291"/>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FB9B4-FD64-4CD7-B9AC-CB2C421286C7}">
      <dsp:nvSpPr>
        <dsp:cNvPr id="0" name=""/>
        <dsp:cNvSpPr/>
      </dsp:nvSpPr>
      <dsp:spPr>
        <a:xfrm>
          <a:off x="0" y="2291"/>
          <a:ext cx="6900512" cy="156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Ambitious target of local governments incl Net-Zero-Emission targets/commitment  but less achievements on ground  </a:t>
          </a:r>
          <a:r>
            <a:rPr lang="en-US" sz="2400" kern="1200" dirty="0">
              <a:sym typeface="Wingdings" panose="05000000000000000000" pitchFamily="2" charset="2"/>
            </a:rPr>
            <a:t> </a:t>
          </a:r>
          <a:r>
            <a:rPr lang="en-US" sz="2400" kern="1200" dirty="0"/>
            <a:t>but they are good start!!</a:t>
          </a:r>
        </a:p>
      </dsp:txBody>
      <dsp:txXfrm>
        <a:off x="0" y="2291"/>
        <a:ext cx="6900512" cy="1562712"/>
      </dsp:txXfrm>
    </dsp:sp>
    <dsp:sp modelId="{60915260-7D9F-40D2-9488-D64A44569C15}">
      <dsp:nvSpPr>
        <dsp:cNvPr id="0" name=""/>
        <dsp:cNvSpPr/>
      </dsp:nvSpPr>
      <dsp:spPr>
        <a:xfrm>
          <a:off x="0" y="1565003"/>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A1944-DD85-4DB8-A1C2-FE21C2AD4C49}">
      <dsp:nvSpPr>
        <dsp:cNvPr id="0" name=""/>
        <dsp:cNvSpPr/>
      </dsp:nvSpPr>
      <dsp:spPr>
        <a:xfrm>
          <a:off x="0" y="1565003"/>
          <a:ext cx="6900512" cy="156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ICLEI, </a:t>
          </a:r>
          <a:r>
            <a:rPr lang="en-US" sz="2400" kern="1200" dirty="0" err="1"/>
            <a:t>GCoM</a:t>
          </a:r>
          <a:r>
            <a:rPr lang="en-US" sz="2400" kern="1200" dirty="0"/>
            <a:t>, UCLG, C40 and other initiatives exist to mobilize local governments – they are necessary but not sufficient !! </a:t>
          </a:r>
        </a:p>
      </dsp:txBody>
      <dsp:txXfrm>
        <a:off x="0" y="1565003"/>
        <a:ext cx="6900512" cy="1562712"/>
      </dsp:txXfrm>
    </dsp:sp>
    <dsp:sp modelId="{4A551488-FD05-40D9-B928-D82AB1D297B0}">
      <dsp:nvSpPr>
        <dsp:cNvPr id="0" name=""/>
        <dsp:cNvSpPr/>
      </dsp:nvSpPr>
      <dsp:spPr>
        <a:xfrm>
          <a:off x="0" y="3127716"/>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2FC81-2722-463D-9097-E6CD442D5CA3}">
      <dsp:nvSpPr>
        <dsp:cNvPr id="0" name=""/>
        <dsp:cNvSpPr/>
      </dsp:nvSpPr>
      <dsp:spPr>
        <a:xfrm>
          <a:off x="0" y="3127716"/>
          <a:ext cx="6900512" cy="156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3127716"/>
        <a:ext cx="6900512" cy="1562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5ABEA-6FD7-4F29-9948-7699C924A4B6}">
      <dsp:nvSpPr>
        <dsp:cNvPr id="0" name=""/>
        <dsp:cNvSpPr/>
      </dsp:nvSpPr>
      <dsp:spPr>
        <a:xfrm>
          <a:off x="0" y="2700"/>
          <a:ext cx="751046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543B3-89DE-49DA-91BF-D767275C87D1}">
      <dsp:nvSpPr>
        <dsp:cNvPr id="0" name=""/>
        <dsp:cNvSpPr/>
      </dsp:nvSpPr>
      <dsp:spPr>
        <a:xfrm>
          <a:off x="0" y="2700"/>
          <a:ext cx="751046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Evidence-based planning </a:t>
          </a:r>
          <a:r>
            <a:rPr lang="en-US" sz="2400" kern="1200" dirty="0">
              <a:sym typeface="Wingdings" panose="05000000000000000000" pitchFamily="2" charset="2"/>
            </a:rPr>
            <a:t></a:t>
          </a:r>
          <a:r>
            <a:rPr lang="en-US" sz="2400" kern="1200" dirty="0"/>
            <a:t> role of research and knowledge </a:t>
          </a:r>
        </a:p>
      </dsp:txBody>
      <dsp:txXfrm>
        <a:off x="0" y="2700"/>
        <a:ext cx="7510464" cy="920888"/>
      </dsp:txXfrm>
    </dsp:sp>
    <dsp:sp modelId="{37BF6597-640F-4714-A97E-8E129EF2429C}">
      <dsp:nvSpPr>
        <dsp:cNvPr id="0" name=""/>
        <dsp:cNvSpPr/>
      </dsp:nvSpPr>
      <dsp:spPr>
        <a:xfrm>
          <a:off x="0" y="923589"/>
          <a:ext cx="751046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BAE3FF-2784-411A-8BF9-88707C955B7A}">
      <dsp:nvSpPr>
        <dsp:cNvPr id="0" name=""/>
        <dsp:cNvSpPr/>
      </dsp:nvSpPr>
      <dsp:spPr>
        <a:xfrm>
          <a:off x="0" y="923589"/>
          <a:ext cx="751046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Incremental change</a:t>
          </a:r>
          <a:r>
            <a:rPr lang="en-US" sz="2400" kern="1200" dirty="0">
              <a:sym typeface="Wingdings" panose="05000000000000000000" pitchFamily="2" charset="2"/>
            </a:rPr>
            <a:t></a:t>
          </a:r>
          <a:r>
            <a:rPr lang="en-US" sz="2400" kern="1200" dirty="0"/>
            <a:t> transformative change and systemic approach as opposed to sectoral</a:t>
          </a:r>
        </a:p>
      </dsp:txBody>
      <dsp:txXfrm>
        <a:off x="0" y="923589"/>
        <a:ext cx="7510464" cy="920888"/>
      </dsp:txXfrm>
    </dsp:sp>
    <dsp:sp modelId="{D45C2EE4-D7F1-4B5E-99DA-340F3557123E}">
      <dsp:nvSpPr>
        <dsp:cNvPr id="0" name=""/>
        <dsp:cNvSpPr/>
      </dsp:nvSpPr>
      <dsp:spPr>
        <a:xfrm>
          <a:off x="0" y="1844478"/>
          <a:ext cx="751046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AABD2-2A82-4A37-A147-82325A49E67D}">
      <dsp:nvSpPr>
        <dsp:cNvPr id="0" name=""/>
        <dsp:cNvSpPr/>
      </dsp:nvSpPr>
      <dsp:spPr>
        <a:xfrm>
          <a:off x="0" y="1844478"/>
          <a:ext cx="751046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Deploying far-reaching solutions coupled with planning, such as spatial planning and pricing tools </a:t>
          </a:r>
        </a:p>
      </dsp:txBody>
      <dsp:txXfrm>
        <a:off x="0" y="1844478"/>
        <a:ext cx="7510464" cy="920888"/>
      </dsp:txXfrm>
    </dsp:sp>
    <dsp:sp modelId="{A6348701-CC29-4383-B449-6DA9AED974B8}">
      <dsp:nvSpPr>
        <dsp:cNvPr id="0" name=""/>
        <dsp:cNvSpPr/>
      </dsp:nvSpPr>
      <dsp:spPr>
        <a:xfrm>
          <a:off x="0" y="2765367"/>
          <a:ext cx="751046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F8A9F1-E47E-46E7-AB49-E92C46B2FD7A}">
      <dsp:nvSpPr>
        <dsp:cNvPr id="0" name=""/>
        <dsp:cNvSpPr/>
      </dsp:nvSpPr>
      <dsp:spPr>
        <a:xfrm>
          <a:off x="0" y="2765367"/>
          <a:ext cx="751046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Overcoming the governance paradox and policy fragmentations</a:t>
          </a:r>
        </a:p>
      </dsp:txBody>
      <dsp:txXfrm>
        <a:off x="0" y="2765367"/>
        <a:ext cx="7510464" cy="920888"/>
      </dsp:txXfrm>
    </dsp:sp>
    <dsp:sp modelId="{38DC45A6-CBF0-49F6-BFC0-88804317F82D}">
      <dsp:nvSpPr>
        <dsp:cNvPr id="0" name=""/>
        <dsp:cNvSpPr/>
      </dsp:nvSpPr>
      <dsp:spPr>
        <a:xfrm>
          <a:off x="0" y="3686256"/>
          <a:ext cx="751046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3097E-FB47-4EE5-A730-B0D5E02E804E}">
      <dsp:nvSpPr>
        <dsp:cNvPr id="0" name=""/>
        <dsp:cNvSpPr/>
      </dsp:nvSpPr>
      <dsp:spPr>
        <a:xfrm>
          <a:off x="0" y="3686256"/>
          <a:ext cx="751046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Smoothening entry points for best practice technologies and scaling-up as urban-scale actions</a:t>
          </a:r>
        </a:p>
      </dsp:txBody>
      <dsp:txXfrm>
        <a:off x="0" y="3686256"/>
        <a:ext cx="7510464" cy="920888"/>
      </dsp:txXfrm>
    </dsp:sp>
    <dsp:sp modelId="{52A0ECF7-A949-4618-9FEE-D656B7F2C200}">
      <dsp:nvSpPr>
        <dsp:cNvPr id="0" name=""/>
        <dsp:cNvSpPr/>
      </dsp:nvSpPr>
      <dsp:spPr>
        <a:xfrm>
          <a:off x="0" y="4607145"/>
          <a:ext cx="7510464"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9AAF8B-98C9-46B3-A8DB-05D46A728D74}">
      <dsp:nvSpPr>
        <dsp:cNvPr id="0" name=""/>
        <dsp:cNvSpPr/>
      </dsp:nvSpPr>
      <dsp:spPr>
        <a:xfrm>
          <a:off x="0" y="4609846"/>
          <a:ext cx="7510464" cy="920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No silver bullets !!! All solutions are context specific </a:t>
          </a:r>
        </a:p>
      </dsp:txBody>
      <dsp:txXfrm>
        <a:off x="0" y="4609846"/>
        <a:ext cx="7510464" cy="9208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B5B92E-59EE-4AB8-802C-733D937119F2}"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0576B-9109-4913-BA35-A4596ED334E4}" type="slidenum">
              <a:rPr lang="en-US" smtClean="0"/>
              <a:t>‹#›</a:t>
            </a:fld>
            <a:endParaRPr lang="en-US"/>
          </a:p>
        </p:txBody>
      </p:sp>
    </p:spTree>
    <p:extLst>
      <p:ext uri="{BB962C8B-B14F-4D97-AF65-F5344CB8AC3E}">
        <p14:creationId xmlns:p14="http://schemas.microsoft.com/office/powerpoint/2010/main" val="1828401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IPCC reports have shown that world has already warmed by about 1.1°C warmer than it was in pre-industrial times (1850-1900).The temperature has increased faster since 1970 and this recent rate of warming is unprecedented in at least 2000 years, and probably considerably longer. Human-caused greenhouse gas emissions are the main driver of global warming. You see ‘climate stripes’ here. It clearly shows how global average temperatures have risen over the time. Each stripe represents the average temperature for a single year, relative to the average temperature over the period as a whole. The stark band of deep red stripes on the right-hand side of the graphic show the rapid heating of our planet. This illustrate how the climate has already changed and will change along the lifespan of three representative generations (born in 1950, 1980 and 2020). Future projections are shown for different GHG emissions scenarios. </a:t>
            </a:r>
          </a:p>
          <a:p>
            <a:r>
              <a:rPr lang="en-US" dirty="0"/>
              <a:t>Climate change will be further felt not in far future but already and more aggressively very soon in this generation.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DDF98-6756-45BA-B532-57B2510FD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567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transport,</a:t>
            </a:r>
            <a:r>
              <a:rPr lang="en-US" baseline="0" dirty="0"/>
              <a:t> industry and others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56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potentials for options at the demand-side </a:t>
            </a:r>
            <a:r>
              <a:rPr lang="en-US" dirty="0" err="1"/>
              <a:t>incl</a:t>
            </a:r>
            <a:r>
              <a:rPr lang="en-US" dirty="0"/>
              <a:t> lifestyle</a:t>
            </a:r>
            <a:r>
              <a:rPr lang="en-US" baseline="0" dirty="0"/>
              <a:t> and choices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4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urban emissions under different </a:t>
            </a:r>
            <a:r>
              <a:rPr lang="en-US" dirty="0" err="1"/>
              <a:t>urbanisation</a:t>
            </a:r>
            <a:r>
              <a:rPr lang="en-US" dirty="0"/>
              <a:t> scenarios (GtCO2-eq </a:t>
            </a:r>
            <a:r>
              <a:rPr lang="en-US" dirty="0" err="1"/>
              <a:t>yr</a:t>
            </a:r>
            <a:r>
              <a:rPr lang="en-US" dirty="0"/>
              <a:t>–1) for the AR6 WGIII 6-region aggregation. The panels</a:t>
            </a:r>
          </a:p>
          <a:p>
            <a:r>
              <a:rPr lang="en-US" dirty="0"/>
              <a:t>represent the estimated urban emissions change in two different scenarios for the time period 2020–2030. Panel (a) represents resource efficient and compact </a:t>
            </a:r>
            <a:r>
              <a:rPr lang="en-US" dirty="0" err="1"/>
              <a:t>urbanisation</a:t>
            </a:r>
            <a:endParaRPr lang="en-US" dirty="0"/>
          </a:p>
          <a:p>
            <a:r>
              <a:rPr lang="en-US" dirty="0"/>
              <a:t>while panel (b) represents </a:t>
            </a:r>
            <a:r>
              <a:rPr lang="en-US" dirty="0" err="1"/>
              <a:t>urbanisation</a:t>
            </a:r>
            <a:r>
              <a:rPr lang="en-US" dirty="0"/>
              <a:t> with moderate progress. The two scenarios are consistent with estimated urban emissions under the SSP1-RCP1.9-SPA1 and</a:t>
            </a:r>
          </a:p>
          <a:p>
            <a:r>
              <a:rPr lang="en-US" dirty="0"/>
              <a:t>SSP2-RCP4.5-SPA2 scenarios, respectively (Figure 8.13). In both panels, urban emissions estimates for the year 2020 are marked by the lines for each region. In the resource</a:t>
            </a:r>
          </a:p>
          <a:p>
            <a:r>
              <a:rPr lang="en-US" dirty="0"/>
              <a:t>efficient and compact scenario, various reductions in urban emissions that take place by 2030 are represented by the dashed areas within the bars. The remaining solid shaded</a:t>
            </a:r>
          </a:p>
          <a:p>
            <a:r>
              <a:rPr lang="en-US" dirty="0"/>
              <a:t>areas represent the remaining urban emissions in 2030 for each region on the path towards net-zero emissions. The total reductions in urban emissions worldwide that are given</a:t>
            </a:r>
          </a:p>
          <a:p>
            <a:r>
              <a:rPr lang="en-US" dirty="0"/>
              <a:t>by the last dashed grey bar in panel (a) is estimated to be 9.8 GtCO2-eq </a:t>
            </a:r>
            <a:r>
              <a:rPr lang="en-US" dirty="0" err="1"/>
              <a:t>yr</a:t>
            </a:r>
            <a:r>
              <a:rPr lang="en-US" dirty="0"/>
              <a:t>–1 between 2020 and 2030 in this scenario. In the scenario with moderate progress, there are no</a:t>
            </a:r>
          </a:p>
          <a:p>
            <a:r>
              <a:rPr lang="en-US" dirty="0"/>
              <a:t>regions with reductions in urban emissions. Above the white lines that represent urban emissions in 2020, the grey shaded areas are the estimated increases for each region so</a:t>
            </a:r>
          </a:p>
          <a:p>
            <a:r>
              <a:rPr lang="en-US" dirty="0"/>
              <a:t>that the total urban emissions would increase by 3.4 GtCO2-eq </a:t>
            </a:r>
            <a:r>
              <a:rPr lang="en-US" dirty="0" err="1"/>
              <a:t>yr</a:t>
            </a:r>
            <a:r>
              <a:rPr lang="en-US" dirty="0"/>
              <a:t>–1 from 2020 levels in 2030 under this scenario. The values are based on urban scenario analyses as given in</a:t>
            </a:r>
          </a:p>
          <a:p>
            <a:r>
              <a:rPr lang="en-US" dirty="0"/>
              <a:t>Gurney et al. (2021, 2022). Source: </a:t>
            </a:r>
            <a:r>
              <a:rPr lang="en-US" dirty="0" err="1"/>
              <a:t>synthesised</a:t>
            </a:r>
            <a:r>
              <a:rPr lang="en-US" dirty="0"/>
              <a:t> based on data from Gurney et al. (2022)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6BC37-DD26-4D4F-A7D8-23B4776B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70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studies have shown that urban areas contributes over 70% of global energy related CO2 emissions. Cities in Asia are crucial part of 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6BC37-DD26-4D4F-A7D8-23B4776B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16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16E3D-C18D-4727-B46F-A74865C1E8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6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4919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2216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128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4425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5765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100" dirty="0"/>
              <a:t>Let me first address the question of urgency. Emissions of greenhouse gases have continued to increase since 1990, reaching 59 GtCO2e in 2019. This is about 12% (6.5 GtCO2-eq) higher than in 2010 (53 GtCO2-eq) and about 54% (21 GtCO2-eq) higher than in 1990 (38 GtCO2-eq). Of this about two third comes from energy use. </a:t>
            </a: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14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6BC37-DD26-4D4F-A7D8-23B4776B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43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IPCC had shown that there are options available now in all sectors that can at least halve emission by 2030 (of 2019).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503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1fb2f0268a_2_2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11fb2f0268a_2_252:notes"/>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p>
            <a:pPr>
              <a:buClr>
                <a:schemeClr val="dk1"/>
              </a:buClr>
              <a:buSzPts val="1800"/>
            </a:pPr>
            <a:r>
              <a:rPr lang="en-GB" sz="2000" dirty="0">
                <a:latin typeface="Calibri"/>
                <a:ea typeface="Calibri"/>
                <a:cs typeface="Calibri"/>
                <a:sym typeface="Calibri"/>
              </a:rPr>
              <a:t>Talking about SDGs,…….. Lets say…..green and blue infrastructure as a mitigation option ….. we see that green roofs and facades, networks of parks and open spaces, wetlands and urban agriculture not only absorb and store carbon but, at the same time, achieve many other sustainable development goals as you can see with the squares in this graph. </a:t>
            </a:r>
            <a:endParaRPr sz="2000" dirty="0"/>
          </a:p>
          <a:p>
            <a:pPr>
              <a:buClr>
                <a:schemeClr val="dk1"/>
              </a:buClr>
              <a:buSzPts val="1800"/>
            </a:pPr>
            <a:endParaRPr sz="2000" dirty="0">
              <a:latin typeface="Calibri"/>
              <a:ea typeface="Calibri"/>
              <a:cs typeface="Calibri"/>
              <a:sym typeface="Calibri"/>
            </a:endParaRPr>
          </a:p>
          <a:p>
            <a:pPr>
              <a:buClr>
                <a:schemeClr val="dk1"/>
              </a:buClr>
              <a:buSzPts val="1800"/>
            </a:pPr>
            <a:r>
              <a:rPr lang="en-GB" sz="2000" dirty="0">
                <a:latin typeface="Calibri"/>
                <a:ea typeface="Calibri"/>
                <a:cs typeface="Calibri"/>
                <a:sym typeface="Calibri"/>
              </a:rPr>
              <a:t>For example, they can reduce pressure on urban sewer systems, reduce flood risk and heat-island effects. They can also deliver health benefits from reduced air </a:t>
            </a:r>
            <a:r>
              <a:rPr lang="en-GB" sz="2000" dirty="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pollution</a:t>
            </a:r>
            <a:r>
              <a:rPr lang="en-GB" sz="2000" dirty="0">
                <a:latin typeface="Calibri"/>
                <a:ea typeface="Calibri"/>
                <a:cs typeface="Calibri"/>
                <a:sym typeface="Calibri"/>
              </a:rPr>
              <a:t>.</a:t>
            </a:r>
            <a:endParaRPr sz="2000" dirty="0">
              <a:latin typeface="Calibri"/>
              <a:ea typeface="Calibri"/>
              <a:cs typeface="Calibri"/>
              <a:sym typeface="Calibri"/>
            </a:endParaRPr>
          </a:p>
          <a:p>
            <a:pPr>
              <a:buClr>
                <a:schemeClr val="dk1"/>
              </a:buClr>
            </a:pPr>
            <a:endParaRPr sz="2000" dirty="0"/>
          </a:p>
        </p:txBody>
      </p:sp>
      <p:sp>
        <p:nvSpPr>
          <p:cNvPr id="560" name="Google Shape;560;g11fb2f0268a_2_252:notes"/>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11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IPCC’s 6th Assessment Report have shown that, remaining carbon budget for limiting warming to 1.5C is only about 500 GtCO2 which is about the same size of what we emitted in the last one decade (2010-2019). This means that we are not in track to limit warming to 1.5C.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7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sharp reductions are needed not only for ‘long term’ but more importantly for ‘near term’. Scenario consistent with 1.5 degree warming shows the needed reduction in GHG by 48% in 2030, or 43% for CO2. Needed GHG reduction in 2050 amounts to 84% of GHG or 99% CO2 from 2019.  </a:t>
            </a:r>
          </a:p>
          <a:p>
            <a:endParaRPr lang="en-US" dirty="0"/>
          </a:p>
          <a:p>
            <a:r>
              <a:rPr lang="en-US" dirty="0"/>
              <a:t>These are tall orders that policy makers must confront and address.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16E3D-C18D-4727-B46F-A74865C1E8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43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that context:</a:t>
            </a:r>
          </a:p>
          <a:p>
            <a:pPr marL="171450" indent="-171450">
              <a:buFontTx/>
              <a:buChar char="-"/>
            </a:pPr>
            <a:r>
              <a:rPr lang="en-US" dirty="0"/>
              <a:t>Over 55% of world population is already urban, about 4.2 billion in 2018</a:t>
            </a:r>
          </a:p>
          <a:p>
            <a:pPr marL="171450" indent="-171450">
              <a:buFontTx/>
              <a:buChar char="-"/>
            </a:pPr>
            <a:r>
              <a:rPr lang="en-US" dirty="0"/>
              <a:t>Rate of urbanization has a clear correlation with the stage of income which in-turn is correlated to emissions</a:t>
            </a:r>
          </a:p>
          <a:p>
            <a:pPr marL="171450" indent="-171450">
              <a:buFontTx/>
              <a:buChar char="-"/>
            </a:pPr>
            <a:r>
              <a:rPr lang="en-US" dirty="0"/>
              <a:t>Half of the world’s urban population lived in seven countries in 2018 (Russia, Japan, Indonesia, Brazil, USA, India, China). Urban residents in many of them and others are expected to drive emissions.  </a:t>
            </a:r>
          </a:p>
          <a:p>
            <a:pPr marL="171450" indent="-171450">
              <a:buFontTx/>
              <a:buChar char="-"/>
            </a:pPr>
            <a:r>
              <a:rPr lang="en-US" dirty="0"/>
              <a:t>We have dual challenges – at one hand, reducing per capita emission in developed country cities and matured cities, and in another hand, finding urbanization paradigm or pathway that is less carbon intensive in emerging cities and where income and urbanization has seen rapid growth.   </a:t>
            </a:r>
          </a:p>
          <a:p>
            <a:pPr marL="171450" indent="-171450">
              <a:buFontTx/>
              <a:buChar char="-"/>
            </a:pPr>
            <a:r>
              <a:rPr lang="en-US" dirty="0"/>
              <a:t>Many studies show that the relationship between </a:t>
            </a:r>
            <a:r>
              <a:rPr lang="en-US" dirty="0" err="1"/>
              <a:t>urbanisation</a:t>
            </a:r>
            <a:r>
              <a:rPr lang="en-US" dirty="0"/>
              <a:t> and GHG emissions is dependent on the level and stage of urban development, and follows an inverted U-shaped relationship of the environmental Kuznets curve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6BC37-DD26-4D4F-A7D8-23B4776B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12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studies have shown that urban areas contributes over 70% of global emissions. Cities in Asia are crucial part of 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6BC37-DD26-4D4F-A7D8-23B4776B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56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phases of </a:t>
            </a:r>
            <a:r>
              <a:rPr lang="en-US" dirty="0" err="1"/>
              <a:t>urbanisation</a:t>
            </a:r>
            <a:r>
              <a:rPr lang="en-US" dirty="0"/>
              <a:t> accompanied by rapid </a:t>
            </a:r>
            <a:r>
              <a:rPr lang="en-US" dirty="0" err="1"/>
              <a:t>industrialisation</a:t>
            </a:r>
            <a:r>
              <a:rPr lang="en-US" dirty="0"/>
              <a:t>, development of secondary industries, and high levels of economic growth, are correlated with higher levels of energy consumption and GHG emissions. However, more mature phases of </a:t>
            </a:r>
            <a:r>
              <a:rPr lang="en-US" dirty="0" err="1"/>
              <a:t>urbanisation</a:t>
            </a:r>
            <a:r>
              <a:rPr lang="en-US" dirty="0"/>
              <a:t>, with higher levels of economic development and establishment of the service sector, are correlated with lower levels of energy consumption and GHG emissions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6BC37-DD26-4D4F-A7D8-23B4776BA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45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not provide more details in the interest</a:t>
            </a:r>
            <a:r>
              <a:rPr lang="en-US" baseline="0" dirty="0"/>
              <a:t> of time but will flip through quantification of such potentials for each sector.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24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IPCC has provided synthetic knowledge on quantification of such potentials for Energy  and AFOLU sector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478741-1609-4826-AA8C-CCBEC5E349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23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3" Type="http://schemas.openxmlformats.org/officeDocument/2006/relationships/image" Target="../media/image19.sv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svg"/><Relationship Id="rId21" Type="http://schemas.openxmlformats.org/officeDocument/2006/relationships/image" Target="../media/image27.svg"/><Relationship Id="rId34" Type="http://schemas.openxmlformats.org/officeDocument/2006/relationships/image" Target="../media/image40.png"/><Relationship Id="rId42" Type="http://schemas.openxmlformats.org/officeDocument/2006/relationships/image" Target="../media/image48.png"/><Relationship Id="rId47" Type="http://schemas.openxmlformats.org/officeDocument/2006/relationships/image" Target="../media/image53.svg"/><Relationship Id="rId50" Type="http://schemas.openxmlformats.org/officeDocument/2006/relationships/image" Target="../media/image56.png"/><Relationship Id="rId55" Type="http://schemas.openxmlformats.org/officeDocument/2006/relationships/image" Target="../media/image61.svg"/><Relationship Id="rId7"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22.png"/><Relationship Id="rId29" Type="http://schemas.openxmlformats.org/officeDocument/2006/relationships/image" Target="../media/image35.svg"/><Relationship Id="rId11" Type="http://schemas.openxmlformats.org/officeDocument/2006/relationships/image" Target="../media/image17.sv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svg"/><Relationship Id="rId40" Type="http://schemas.openxmlformats.org/officeDocument/2006/relationships/image" Target="../media/image46.png"/><Relationship Id="rId45" Type="http://schemas.openxmlformats.org/officeDocument/2006/relationships/image" Target="../media/image51.svg"/><Relationship Id="rId53" Type="http://schemas.openxmlformats.org/officeDocument/2006/relationships/image" Target="../media/image59.svg"/><Relationship Id="rId58" Type="http://schemas.openxmlformats.org/officeDocument/2006/relationships/image" Target="../media/image64.png"/><Relationship Id="rId5" Type="http://schemas.openxmlformats.org/officeDocument/2006/relationships/image" Target="../media/image11.svg"/><Relationship Id="rId61" Type="http://schemas.openxmlformats.org/officeDocument/2006/relationships/image" Target="../media/image67.svg"/><Relationship Id="rId19" Type="http://schemas.openxmlformats.org/officeDocument/2006/relationships/image" Target="../media/image25.sv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svg"/><Relationship Id="rId30" Type="http://schemas.openxmlformats.org/officeDocument/2006/relationships/image" Target="../media/image36.png"/><Relationship Id="rId35" Type="http://schemas.openxmlformats.org/officeDocument/2006/relationships/image" Target="../media/image41.svg"/><Relationship Id="rId43" Type="http://schemas.openxmlformats.org/officeDocument/2006/relationships/image" Target="../media/image49.svg"/><Relationship Id="rId48" Type="http://schemas.openxmlformats.org/officeDocument/2006/relationships/image" Target="../media/image54.png"/><Relationship Id="rId56" Type="http://schemas.openxmlformats.org/officeDocument/2006/relationships/image" Target="../media/image62.png"/><Relationship Id="rId8" Type="http://schemas.openxmlformats.org/officeDocument/2006/relationships/image" Target="../media/image14.png"/><Relationship Id="rId51" Type="http://schemas.openxmlformats.org/officeDocument/2006/relationships/image" Target="../media/image57.svg"/><Relationship Id="rId3"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3.svg"/><Relationship Id="rId25" Type="http://schemas.openxmlformats.org/officeDocument/2006/relationships/image" Target="../media/image31.svg"/><Relationship Id="rId33" Type="http://schemas.openxmlformats.org/officeDocument/2006/relationships/image" Target="../media/image39.svg"/><Relationship Id="rId38" Type="http://schemas.openxmlformats.org/officeDocument/2006/relationships/image" Target="../media/image44.png"/><Relationship Id="rId46" Type="http://schemas.openxmlformats.org/officeDocument/2006/relationships/image" Target="../media/image52.png"/><Relationship Id="rId59" Type="http://schemas.openxmlformats.org/officeDocument/2006/relationships/image" Target="../media/image65.svg"/><Relationship Id="rId20" Type="http://schemas.openxmlformats.org/officeDocument/2006/relationships/image" Target="../media/image26.png"/><Relationship Id="rId41" Type="http://schemas.openxmlformats.org/officeDocument/2006/relationships/image" Target="../media/image47.svg"/><Relationship Id="rId54"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12.png"/><Relationship Id="rId15" Type="http://schemas.openxmlformats.org/officeDocument/2006/relationships/image" Target="../media/image21.svg"/><Relationship Id="rId23" Type="http://schemas.openxmlformats.org/officeDocument/2006/relationships/image" Target="../media/image29.svg"/><Relationship Id="rId28" Type="http://schemas.openxmlformats.org/officeDocument/2006/relationships/image" Target="../media/image34.png"/><Relationship Id="rId36" Type="http://schemas.openxmlformats.org/officeDocument/2006/relationships/image" Target="../media/image42.png"/><Relationship Id="rId49" Type="http://schemas.openxmlformats.org/officeDocument/2006/relationships/image" Target="../media/image55.svg"/><Relationship Id="rId57" Type="http://schemas.openxmlformats.org/officeDocument/2006/relationships/image" Target="../media/image63.svg"/><Relationship Id="rId10" Type="http://schemas.openxmlformats.org/officeDocument/2006/relationships/image" Target="../media/image16.png"/><Relationship Id="rId31" Type="http://schemas.openxmlformats.org/officeDocument/2006/relationships/image" Target="../media/image37.svg"/><Relationship Id="rId44" Type="http://schemas.openxmlformats.org/officeDocument/2006/relationships/image" Target="../media/image50.png"/><Relationship Id="rId52" Type="http://schemas.openxmlformats.org/officeDocument/2006/relationships/image" Target="../media/image58.png"/><Relationship Id="rId6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28.xml.rels><?xml version="1.0" encoding="UTF-8" standalone="yes"?>
<Relationships xmlns="http://schemas.openxmlformats.org/package/2006/relationships"><Relationship Id="rId13" Type="http://schemas.openxmlformats.org/officeDocument/2006/relationships/image" Target="../media/image79.svg"/><Relationship Id="rId18" Type="http://schemas.openxmlformats.org/officeDocument/2006/relationships/image" Target="../media/image84.png"/><Relationship Id="rId26" Type="http://schemas.openxmlformats.org/officeDocument/2006/relationships/image" Target="../media/image92.png"/><Relationship Id="rId39" Type="http://schemas.openxmlformats.org/officeDocument/2006/relationships/image" Target="../media/image105.svg"/><Relationship Id="rId21" Type="http://schemas.openxmlformats.org/officeDocument/2006/relationships/image" Target="../media/image87.svg"/><Relationship Id="rId34" Type="http://schemas.openxmlformats.org/officeDocument/2006/relationships/image" Target="../media/image100.png"/><Relationship Id="rId7" Type="http://schemas.openxmlformats.org/officeDocument/2006/relationships/image" Target="../media/image73.sv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svg"/><Relationship Id="rId41" Type="http://schemas.openxmlformats.org/officeDocument/2006/relationships/image" Target="../media/image107.svg"/><Relationship Id="rId1" Type="http://schemas.openxmlformats.org/officeDocument/2006/relationships/slideMaster" Target="../slideMasters/slideMaster2.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0.png"/><Relationship Id="rId32" Type="http://schemas.openxmlformats.org/officeDocument/2006/relationships/image" Target="../media/image98.png"/><Relationship Id="rId37" Type="http://schemas.openxmlformats.org/officeDocument/2006/relationships/image" Target="../media/image103.svg"/><Relationship Id="rId40" Type="http://schemas.openxmlformats.org/officeDocument/2006/relationships/image" Target="../media/image106.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89.svg"/><Relationship Id="rId28" Type="http://schemas.openxmlformats.org/officeDocument/2006/relationships/image" Target="../media/image94.png"/><Relationship Id="rId36" Type="http://schemas.openxmlformats.org/officeDocument/2006/relationships/image" Target="../media/image102.png"/><Relationship Id="rId10" Type="http://schemas.openxmlformats.org/officeDocument/2006/relationships/image" Target="../media/image76.png"/><Relationship Id="rId19" Type="http://schemas.openxmlformats.org/officeDocument/2006/relationships/image" Target="../media/image85.svg"/><Relationship Id="rId31" Type="http://schemas.openxmlformats.org/officeDocument/2006/relationships/image" Target="../media/image97.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svg"/><Relationship Id="rId30" Type="http://schemas.openxmlformats.org/officeDocument/2006/relationships/image" Target="../media/image96.png"/><Relationship Id="rId35" Type="http://schemas.openxmlformats.org/officeDocument/2006/relationships/image" Target="../media/image101.svg"/><Relationship Id="rId8" Type="http://schemas.openxmlformats.org/officeDocument/2006/relationships/image" Target="../media/image74.png"/><Relationship Id="rId3" Type="http://schemas.openxmlformats.org/officeDocument/2006/relationships/image" Target="../media/image69.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1.svg"/><Relationship Id="rId33" Type="http://schemas.openxmlformats.org/officeDocument/2006/relationships/image" Target="../media/image99.svg"/><Relationship Id="rId38" Type="http://schemas.openxmlformats.org/officeDocument/2006/relationships/image" Target="../media/image10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8A532-03BB-0250-12BC-1C209B9A7C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28500D-10B2-B695-652C-B1FDA4222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1B653-87D6-13FB-8E21-32DF871E3199}"/>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5" name="Footer Placeholder 4">
            <a:extLst>
              <a:ext uri="{FF2B5EF4-FFF2-40B4-BE49-F238E27FC236}">
                <a16:creationId xmlns:a16="http://schemas.microsoft.com/office/drawing/2014/main" id="{F654AE1A-C2F4-336E-65CF-90A04807B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DAB56-3150-E5FA-31BA-6F2094F57767}"/>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297254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A5EF-FFC8-EB56-8A71-C53D53428E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701385-73FD-A0AE-6AD5-FD61DF152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24A84-6FB2-6C48-AE8B-779AEA01F3AA}"/>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5" name="Footer Placeholder 4">
            <a:extLst>
              <a:ext uri="{FF2B5EF4-FFF2-40B4-BE49-F238E27FC236}">
                <a16:creationId xmlns:a16="http://schemas.microsoft.com/office/drawing/2014/main" id="{9BB8C1FB-9DA6-0A62-F789-E69ACBDBC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1F744-5B00-C23F-3040-E1085023458E}"/>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197137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0F11AC-ADED-90C4-4A39-68FE717652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83D2F2-5F6F-B96B-082F-DE6B3F2539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BC6BE-73CB-A11F-4820-E8C836320CBD}"/>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5" name="Footer Placeholder 4">
            <a:extLst>
              <a:ext uri="{FF2B5EF4-FFF2-40B4-BE49-F238E27FC236}">
                <a16:creationId xmlns:a16="http://schemas.microsoft.com/office/drawing/2014/main" id="{E242DB65-BCEB-C2B2-E2EE-3C7415064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FF444-2FC3-0E5D-621B-C7E25BC02D27}"/>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276026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9" y="741195"/>
            <a:ext cx="5435592" cy="6114908"/>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2" name="Title 1"/>
          <p:cNvSpPr>
            <a:spLocks noGrp="1"/>
          </p:cNvSpPr>
          <p:nvPr>
            <p:ph type="ctrTitle" hasCustomPrompt="1"/>
          </p:nvPr>
        </p:nvSpPr>
        <p:spPr>
          <a:xfrm>
            <a:off x="5774273" y="856233"/>
            <a:ext cx="6101456" cy="1036067"/>
          </a:xfrm>
          <a:noFill/>
        </p:spPr>
        <p:txBody>
          <a:bodyPr lIns="0" tIns="182880" rIns="27432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5" name="Content Placeholder 2"/>
          <p:cNvSpPr>
            <a:spLocks noGrp="1"/>
          </p:cNvSpPr>
          <p:nvPr>
            <p:ph idx="11" hasCustomPrompt="1"/>
          </p:nvPr>
        </p:nvSpPr>
        <p:spPr>
          <a:xfrm>
            <a:off x="5774273" y="2018233"/>
            <a:ext cx="5960527"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platzhalter 2">
            <a:extLst>
              <a:ext uri="{FF2B5EF4-FFF2-40B4-BE49-F238E27FC236}">
                <a16:creationId xmlns:a16="http://schemas.microsoft.com/office/drawing/2014/main" id="{B6905476-EE2D-CC4F-BCB2-01603C55F978}"/>
              </a:ext>
            </a:extLst>
          </p:cNvPr>
          <p:cNvSpPr>
            <a:spLocks noGrp="1"/>
          </p:cNvSpPr>
          <p:nvPr>
            <p:ph type="body" sz="quarter" idx="12" hasCustomPrompt="1"/>
          </p:nvPr>
        </p:nvSpPr>
        <p:spPr>
          <a:xfrm>
            <a:off x="5747659" y="6618029"/>
            <a:ext cx="6037941" cy="205137"/>
          </a:xfrm>
        </p:spPr>
        <p:txBody>
          <a:bodyPr/>
          <a:lstStyle>
            <a:lvl1pPr marL="0" indent="0">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914044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rgbClr val="F6F6F6"/>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0"/>
          </p:nvPr>
        </p:nvSpPr>
        <p:spPr bwMode="ltGray">
          <a:xfrm>
            <a:off x="9" y="743096"/>
            <a:ext cx="5435591" cy="6114905"/>
          </a:xfrm>
          <a:blipFill rotWithShape="1">
            <a:blip r:embed="rId2" cstate="email">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5" name="Title 1"/>
          <p:cNvSpPr>
            <a:spLocks noGrp="1"/>
          </p:cNvSpPr>
          <p:nvPr>
            <p:ph type="ctrTitle" hasCustomPrompt="1"/>
          </p:nvPr>
        </p:nvSpPr>
        <p:spPr>
          <a:xfrm>
            <a:off x="5740614" y="990600"/>
            <a:ext cx="6171117" cy="965200"/>
          </a:xfrm>
          <a:noFill/>
        </p:spPr>
        <p:txBody>
          <a:bodyPr lIns="0" tIns="182880" rIns="274320" bIns="182880" anchor="ctr" anchorCtr="0">
            <a:noAutofit/>
          </a:bodyPr>
          <a:lstStyle>
            <a:lvl1pPr algn="l">
              <a:lnSpc>
                <a:spcPts val="3000"/>
              </a:lnSpc>
              <a:defRPr sz="3200" b="1"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740613" y="2145233"/>
            <a:ext cx="5536987" cy="4369867"/>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7AC0E0B-3164-7749-BD6F-BE0C147B2201}"/>
              </a:ext>
            </a:extLst>
          </p:cNvPr>
          <p:cNvSpPr>
            <a:spLocks noGrp="1"/>
          </p:cNvSpPr>
          <p:nvPr>
            <p:ph type="body" sz="quarter" idx="13" hasCustomPrompt="1"/>
          </p:nvPr>
        </p:nvSpPr>
        <p:spPr>
          <a:xfrm>
            <a:off x="5712824" y="6652864"/>
            <a:ext cx="6072776" cy="205137"/>
          </a:xfrm>
        </p:spPr>
        <p:txBody>
          <a:bodyPr/>
          <a:lstStyle>
            <a:lvl1pPr marL="0" indent="0" algn="l">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141640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355220" y="855525"/>
            <a:ext cx="5102689" cy="5740400"/>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1115199" y="855526"/>
            <a:ext cx="4897120" cy="976585"/>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13" name="Content Placeholder 2"/>
          <p:cNvSpPr>
            <a:spLocks noGrp="1"/>
          </p:cNvSpPr>
          <p:nvPr>
            <p:ph idx="11" hasCustomPrompt="1"/>
          </p:nvPr>
        </p:nvSpPr>
        <p:spPr>
          <a:xfrm>
            <a:off x="1115199" y="2005533"/>
            <a:ext cx="4897120" cy="4556632"/>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platzhalter 2">
            <a:extLst>
              <a:ext uri="{FF2B5EF4-FFF2-40B4-BE49-F238E27FC236}">
                <a16:creationId xmlns:a16="http://schemas.microsoft.com/office/drawing/2014/main" id="{C6321637-A956-4A45-B7F1-A287855F6C1F}"/>
              </a:ext>
            </a:extLst>
          </p:cNvPr>
          <p:cNvSpPr>
            <a:spLocks noGrp="1"/>
          </p:cNvSpPr>
          <p:nvPr>
            <p:ph type="body" sz="quarter" idx="13" hasCustomPrompt="1"/>
          </p:nvPr>
        </p:nvSpPr>
        <p:spPr>
          <a:xfrm>
            <a:off x="1184368" y="6618029"/>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528682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32557" y="716261"/>
            <a:ext cx="5459443" cy="6141739"/>
          </a:xfrm>
          <a:blipFill>
            <a:blip r:embed="rId2" cstate="email">
              <a:extLst>
                <a:ext uri="{28A0092B-C50C-407E-A947-70E740481C1C}">
                  <a14:useLocalDpi xmlns:a14="http://schemas.microsoft.com/office/drawing/2010/main"/>
                </a:ext>
              </a:extLst>
            </a:blip>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0" name="Title 1"/>
          <p:cNvSpPr>
            <a:spLocks noGrp="1"/>
          </p:cNvSpPr>
          <p:nvPr>
            <p:ph type="ctrTitle" hasCustomPrompt="1"/>
          </p:nvPr>
        </p:nvSpPr>
        <p:spPr>
          <a:xfrm>
            <a:off x="487681" y="855526"/>
            <a:ext cx="5735320" cy="1150007"/>
          </a:xfrm>
          <a:noFill/>
        </p:spPr>
        <p:txBody>
          <a:bodyPr lIns="0" tIns="182880" rIns="182880" bIns="182880" anchor="ctr" anchorCtr="0">
            <a:noAutofit/>
          </a:bodyPr>
          <a:lstStyle>
            <a:lvl1pPr algn="l">
              <a:lnSpc>
                <a:spcPts val="3000"/>
              </a:lnSpc>
              <a:defRPr sz="3200" b="1" baseline="0">
                <a:solidFill>
                  <a:srgbClr val="006A96"/>
                </a:solidFill>
              </a:defRPr>
            </a:lvl1pPr>
          </a:lstStyle>
          <a:p>
            <a:r>
              <a:rPr lang="en-US" dirty="0"/>
              <a:t>Click to add title</a:t>
            </a:r>
          </a:p>
        </p:txBody>
      </p:sp>
      <p:sp>
        <p:nvSpPr>
          <p:cNvPr id="6" name="Content Placeholder 2"/>
          <p:cNvSpPr>
            <a:spLocks noGrp="1"/>
          </p:cNvSpPr>
          <p:nvPr>
            <p:ph idx="11" hasCustomPrompt="1"/>
          </p:nvPr>
        </p:nvSpPr>
        <p:spPr>
          <a:xfrm>
            <a:off x="487680" y="2005533"/>
            <a:ext cx="5735320" cy="4556632"/>
          </a:xfrm>
        </p:spPr>
        <p:txBody>
          <a:bodyPr lIns="0" tIns="0" rIns="0" bIns="0"/>
          <a:lstStyle>
            <a:lvl1pPr marL="380990"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1pPr>
            <a:lvl2pPr marL="72381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2pPr>
            <a:lvl3pPr marL="1066649"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3pPr>
            <a:lvl4pPr marL="1409478"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4pPr>
            <a:lvl5pPr marL="1752307" indent="-380990">
              <a:lnSpc>
                <a:spcPts val="1800"/>
              </a:lnSpc>
              <a:spcBef>
                <a:spcPts val="600"/>
              </a:spcBef>
              <a:spcAft>
                <a:spcPts val="1200"/>
              </a:spcAft>
              <a:buClr>
                <a:srgbClr val="0C68AC"/>
              </a:buClr>
              <a:buFont typeface="Arial" panose="020B0604020202020204" pitchFamily="34" charset="0"/>
              <a:buChar char="•"/>
              <a:defRPr sz="2000">
                <a:solidFill>
                  <a:srgbClr val="007DB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6E47C5FC-EAE7-B44D-8358-3250B1C520EC}"/>
              </a:ext>
            </a:extLst>
          </p:cNvPr>
          <p:cNvSpPr>
            <a:spLocks noGrp="1"/>
          </p:cNvSpPr>
          <p:nvPr>
            <p:ph type="body" sz="quarter" idx="13" hasCustomPrompt="1"/>
          </p:nvPr>
        </p:nvSpPr>
        <p:spPr>
          <a:xfrm>
            <a:off x="137595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3355607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Slid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56400" y="743083"/>
            <a:ext cx="5435600" cy="6114917"/>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16" name="Title 1"/>
          <p:cNvSpPr>
            <a:spLocks noGrp="1"/>
          </p:cNvSpPr>
          <p:nvPr>
            <p:ph type="ctrTitle" hasCustomPrompt="1"/>
          </p:nvPr>
        </p:nvSpPr>
        <p:spPr>
          <a:xfrm>
            <a:off x="487682" y="990600"/>
            <a:ext cx="5989319" cy="1014933"/>
          </a:xfrm>
          <a:noFill/>
        </p:spPr>
        <p:txBody>
          <a:bodyPr lIns="0" tIns="182880" rIns="182880" bIns="182880" anchor="ctr" anchorCtr="0">
            <a:noAutofit/>
          </a:bodyPr>
          <a:lstStyle>
            <a:lvl1pPr algn="l">
              <a:lnSpc>
                <a:spcPts val="3000"/>
              </a:lnSpc>
              <a:defRPr sz="3200" b="1" baseline="0">
                <a:solidFill>
                  <a:srgbClr val="000000"/>
                </a:solidFill>
              </a:defRPr>
            </a:lvl1pPr>
          </a:lstStyle>
          <a:p>
            <a:r>
              <a:rPr lang="en-US" dirty="0"/>
              <a:t>Click to add title</a:t>
            </a:r>
          </a:p>
        </p:txBody>
      </p:sp>
      <p:sp>
        <p:nvSpPr>
          <p:cNvPr id="6" name="Content Placeholder 2"/>
          <p:cNvSpPr>
            <a:spLocks noGrp="1"/>
          </p:cNvSpPr>
          <p:nvPr>
            <p:ph idx="11" hasCustomPrompt="1"/>
          </p:nvPr>
        </p:nvSpPr>
        <p:spPr>
          <a:xfrm>
            <a:off x="487680" y="2005533"/>
            <a:ext cx="5989320" cy="4556632"/>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platzhalter 2">
            <a:extLst>
              <a:ext uri="{FF2B5EF4-FFF2-40B4-BE49-F238E27FC236}">
                <a16:creationId xmlns:a16="http://schemas.microsoft.com/office/drawing/2014/main" id="{9520620C-8FAA-CB4B-B28E-0C606CF24E1B}"/>
              </a:ext>
            </a:extLst>
          </p:cNvPr>
          <p:cNvSpPr>
            <a:spLocks noGrp="1"/>
          </p:cNvSpPr>
          <p:nvPr>
            <p:ph type="body" sz="quarter" idx="13" hasCustomPrompt="1"/>
          </p:nvPr>
        </p:nvSpPr>
        <p:spPr>
          <a:xfrm>
            <a:off x="1619796" y="6652864"/>
            <a:ext cx="4859381" cy="205137"/>
          </a:xfrm>
        </p:spPr>
        <p:txBody>
          <a:bodyPr/>
          <a:lstStyle>
            <a:lvl1pPr marL="0" indent="0" algn="r">
              <a:spcBef>
                <a:spcPts val="0"/>
              </a:spcBef>
              <a:spcAft>
                <a:spcPts val="0"/>
              </a:spcAft>
              <a:buNone/>
              <a:defRPr sz="145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1205987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one">
    <p:bg>
      <p:bgPr>
        <a:solidFill>
          <a:srgbClr val="F6F6F6"/>
        </a:solidFill>
        <a:effectLst/>
      </p:bgPr>
    </p:bg>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bwMode="ltGray">
          <a:xfrm>
            <a:off x="6743700" y="726898"/>
            <a:ext cx="5448301" cy="6129205"/>
          </a:xfrm>
          <a:blipFill dpi="0" rotWithShape="1">
            <a:blip r:embed="rId2" cstate="email">
              <a:extLst>
                <a:ext uri="{28A0092B-C50C-407E-A947-70E740481C1C}">
                  <a14:useLocalDpi xmlns:a14="http://schemas.microsoft.com/office/drawing/2010/main"/>
                </a:ext>
              </a:extLst>
            </a:blip>
            <a:srcRect/>
            <a:stretch>
              <a:fillRect/>
            </a:stretch>
          </a:blipFill>
        </p:spPr>
        <p:txBody>
          <a:bodyPr tIns="451805" anchor="ctr" anchorCtr="0">
            <a:noAutofit/>
          </a:bodyPr>
          <a:lstStyle>
            <a:lvl1pPr marL="0" indent="0" algn="ctr">
              <a:buNone/>
              <a:defRPr sz="975" b="1" cap="none" baseline="0">
                <a:gradFill>
                  <a:gsLst>
                    <a:gs pos="0">
                      <a:srgbClr val="FFFFFF"/>
                    </a:gs>
                    <a:gs pos="27000">
                      <a:srgbClr val="FFFFFF"/>
                    </a:gs>
                  </a:gsLst>
                  <a:lin ang="5400000" scaled="0"/>
                </a:gradFill>
                <a:latin typeface="Arial"/>
              </a:defRPr>
            </a:lvl1pPr>
          </a:lstStyle>
          <a:p>
            <a:r>
              <a:rPr lang="en-US" dirty="0"/>
              <a:t>Drag picture to placeholder or click icon to add</a:t>
            </a:r>
          </a:p>
        </p:txBody>
      </p:sp>
      <p:sp>
        <p:nvSpPr>
          <p:cNvPr id="6" name="Content Placeholder 2"/>
          <p:cNvSpPr>
            <a:spLocks noGrp="1"/>
          </p:cNvSpPr>
          <p:nvPr>
            <p:ph idx="11" hasCustomPrompt="1"/>
          </p:nvPr>
        </p:nvSpPr>
        <p:spPr>
          <a:xfrm>
            <a:off x="368301" y="1358900"/>
            <a:ext cx="6174388" cy="5203265"/>
          </a:xfrm>
        </p:spPr>
        <p:txBody>
          <a:bodyPr lIns="0" tIns="0" rIns="0" bIns="0"/>
          <a:lstStyle>
            <a:lvl1pPr marL="257122" marR="0" indent="-257122"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1pPr>
            <a:lvl2pPr marL="557097" marR="0" indent="-214269"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2pPr>
            <a:lvl3pPr marL="857075"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3pPr>
            <a:lvl4pPr marL="1199903"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4pPr>
            <a:lvl5pPr marL="1542732" marR="0" indent="-171416" algn="l" defTabSz="342830" rtl="0" eaLnBrk="1" fontAlgn="auto" latinLnBrk="0" hangingPunct="1">
              <a:lnSpc>
                <a:spcPts val="1800"/>
              </a:lnSpc>
              <a:spcBef>
                <a:spcPts val="600"/>
              </a:spcBef>
              <a:spcAft>
                <a:spcPts val="1200"/>
              </a:spcAft>
              <a:buClr>
                <a:srgbClr val="5492CD"/>
              </a:buClr>
              <a:buSzTx/>
              <a:buFont typeface="Arial"/>
              <a:buChar char="•"/>
              <a:tabLst/>
              <a:defRPr sz="2000">
                <a:solidFill>
                  <a:srgbClr val="006A96"/>
                </a:solidFill>
              </a:defRPr>
            </a:lvl5pPr>
          </a:lstStyle>
          <a:p>
            <a:pPr marL="257122" marR="0" lvl="0" indent="-257122"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Click to add text</a:t>
            </a:r>
          </a:p>
          <a:p>
            <a:pPr marL="557097" marR="0" lvl="1" indent="-214269"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Second level</a:t>
            </a:r>
          </a:p>
          <a:p>
            <a:pPr marL="857075" marR="0" lvl="2"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Third level</a:t>
            </a:r>
          </a:p>
          <a:p>
            <a:pPr marL="1199903" marR="0" lvl="3"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Fourth level</a:t>
            </a:r>
          </a:p>
          <a:p>
            <a:pPr marL="1542732" marR="0" lvl="4" indent="-171416" algn="l" defTabSz="342830" rtl="0" eaLnBrk="1" fontAlgn="auto" latinLnBrk="0" hangingPunct="1">
              <a:lnSpc>
                <a:spcPts val="1800"/>
              </a:lnSpc>
              <a:spcBef>
                <a:spcPts val="600"/>
              </a:spcBef>
              <a:spcAft>
                <a:spcPts val="1200"/>
              </a:spcAft>
              <a:buClrTx/>
              <a:buSzTx/>
              <a:buFont typeface="Arial"/>
              <a:buChar char="•"/>
              <a:tabLst/>
              <a:defRPr/>
            </a:pPr>
            <a:r>
              <a:rPr kumimoji="0" lang="en-US" sz="2000" b="0" i="0" u="none" strike="noStrike" kern="1200" cap="none" spc="0" normalizeH="0" baseline="0" noProof="0" dirty="0">
                <a:ln>
                  <a:noFill/>
                </a:ln>
                <a:solidFill>
                  <a:srgbClr val="006C92"/>
                </a:solidFill>
                <a:effectLst/>
                <a:uLnTx/>
                <a:uFillTx/>
                <a:latin typeface="Arial" panose="020B0604020202020204" pitchFamily="34" charset="0"/>
                <a:ea typeface="+mn-ea"/>
                <a:cs typeface="Arial" panose="020B0604020202020204" pitchFamily="34" charset="0"/>
              </a:rPr>
              <a:t>Fifth level</a:t>
            </a:r>
          </a:p>
        </p:txBody>
      </p:sp>
      <p:sp>
        <p:nvSpPr>
          <p:cNvPr id="5" name="Textplatzhalter 2">
            <a:extLst>
              <a:ext uri="{FF2B5EF4-FFF2-40B4-BE49-F238E27FC236}">
                <a16:creationId xmlns:a16="http://schemas.microsoft.com/office/drawing/2014/main" id="{59846060-1C05-F74C-9CBE-74C1C3DAF1F3}"/>
              </a:ext>
            </a:extLst>
          </p:cNvPr>
          <p:cNvSpPr>
            <a:spLocks noGrp="1"/>
          </p:cNvSpPr>
          <p:nvPr>
            <p:ph type="body" sz="quarter" idx="13" hasCustomPrompt="1"/>
          </p:nvPr>
        </p:nvSpPr>
        <p:spPr>
          <a:xfrm>
            <a:off x="1689466" y="6652864"/>
            <a:ext cx="4859381" cy="205137"/>
          </a:xfrm>
        </p:spPr>
        <p:txBody>
          <a:bodyPr/>
          <a:lstStyle>
            <a:lvl1pPr marL="0" indent="0" algn="r">
              <a:spcBef>
                <a:spcPts val="0"/>
              </a:spcBef>
              <a:spcAft>
                <a:spcPts val="0"/>
              </a:spcAft>
              <a:buNone/>
              <a:defRPr sz="1333" b="1" i="0" baseline="0">
                <a:solidFill>
                  <a:schemeClr val="bg1">
                    <a:lumMod val="75000"/>
                  </a:schemeClr>
                </a:solidFill>
                <a:latin typeface="+mn-lt"/>
              </a:defRPr>
            </a:lvl1pPr>
          </a:lstStyle>
          <a:p>
            <a:pPr lvl="0"/>
            <a:r>
              <a:rPr lang="en-GB" dirty="0"/>
              <a:t>[Add photo credit]</a:t>
            </a:r>
          </a:p>
        </p:txBody>
      </p:sp>
    </p:spTree>
    <p:extLst>
      <p:ext uri="{BB962C8B-B14F-4D97-AF65-F5344CB8AC3E}">
        <p14:creationId xmlns:p14="http://schemas.microsoft.com/office/powerpoint/2010/main" val="2522358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Content+PhotoLeft">
    <p:bg>
      <p:bgPr>
        <a:solidFill>
          <a:srgbClr val="F6F6F6"/>
        </a:solidFill>
        <a:effectLst/>
      </p:bgPr>
    </p:bg>
    <p:spTree>
      <p:nvGrpSpPr>
        <p:cNvPr id="1" name=""/>
        <p:cNvGrpSpPr/>
        <p:nvPr/>
      </p:nvGrpSpPr>
      <p:grpSpPr>
        <a:xfrm>
          <a:off x="0" y="0"/>
          <a:ext cx="0" cy="0"/>
          <a:chOff x="0" y="0"/>
          <a:chExt cx="0" cy="0"/>
        </a:xfrm>
      </p:grpSpPr>
      <p:sp>
        <p:nvSpPr>
          <p:cNvPr id="10" name="Picture Placeholder 2"/>
          <p:cNvSpPr>
            <a:spLocks noGrp="1"/>
          </p:cNvSpPr>
          <p:nvPr>
            <p:ph type="pic" idx="14" hasCustomPrompt="1"/>
          </p:nvPr>
        </p:nvSpPr>
        <p:spPr>
          <a:xfrm>
            <a:off x="423334" y="1727200"/>
            <a:ext cx="6320367" cy="4788861"/>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1" name="Title 1"/>
          <p:cNvSpPr>
            <a:spLocks noGrp="1"/>
          </p:cNvSpPr>
          <p:nvPr>
            <p:ph type="ctrTitle" hasCustomPrompt="1"/>
          </p:nvPr>
        </p:nvSpPr>
        <p:spPr>
          <a:xfrm>
            <a:off x="402593" y="947267"/>
            <a:ext cx="11419752" cy="6689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58526" y="1727200"/>
            <a:ext cx="4763820" cy="478886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72970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Content+PhotoLeft">
    <p:bg>
      <p:bgPr>
        <a:solidFill>
          <a:srgbClr val="F6F6F6"/>
        </a:solidFill>
        <a:effectLst/>
      </p:bgPr>
    </p:bg>
    <p:spTree>
      <p:nvGrpSpPr>
        <p:cNvPr id="1" name=""/>
        <p:cNvGrpSpPr/>
        <p:nvPr/>
      </p:nvGrpSpPr>
      <p:grpSpPr>
        <a:xfrm>
          <a:off x="0" y="0"/>
          <a:ext cx="0" cy="0"/>
          <a:chOff x="0" y="0"/>
          <a:chExt cx="0" cy="0"/>
        </a:xfrm>
      </p:grpSpPr>
      <p:sp>
        <p:nvSpPr>
          <p:cNvPr id="9" name="Picture Placeholder 2"/>
          <p:cNvSpPr>
            <a:spLocks noGrp="1"/>
          </p:cNvSpPr>
          <p:nvPr>
            <p:ph type="pic" idx="14" hasCustomPrompt="1"/>
          </p:nvPr>
        </p:nvSpPr>
        <p:spPr>
          <a:xfrm>
            <a:off x="426881" y="1689101"/>
            <a:ext cx="6344336" cy="4852361"/>
          </a:xfrm>
        </p:spPr>
        <p:txBody>
          <a:bodyPr anchor="ctr" anchorCtr="1"/>
          <a:lstStyle>
            <a:lvl1pPr marL="0" indent="0" algn="ctr">
              <a:buNone/>
              <a:defRPr sz="1051">
                <a:solidFill>
                  <a:schemeClr val="accent4">
                    <a:lumMod val="50000"/>
                  </a:schemeClr>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0" name="Title 1"/>
          <p:cNvSpPr>
            <a:spLocks noGrp="1"/>
          </p:cNvSpPr>
          <p:nvPr>
            <p:ph type="ctrTitle" hasCustomPrompt="1"/>
          </p:nvPr>
        </p:nvSpPr>
        <p:spPr>
          <a:xfrm>
            <a:off x="426881" y="952500"/>
            <a:ext cx="11898804" cy="635000"/>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5" name="Content Placeholder 2"/>
          <p:cNvSpPr>
            <a:spLocks noGrp="1"/>
          </p:cNvSpPr>
          <p:nvPr>
            <p:ph idx="11" hasCustomPrompt="1"/>
          </p:nvPr>
        </p:nvSpPr>
        <p:spPr>
          <a:xfrm>
            <a:off x="7061200" y="1689101"/>
            <a:ext cx="4781885" cy="4852361"/>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solidFill>
              </a:defRPr>
            </a:lvl1pPr>
            <a:lvl2pPr marL="685719" indent="-342891">
              <a:lnSpc>
                <a:spcPts val="1800"/>
              </a:lnSpc>
              <a:spcBef>
                <a:spcPts val="600"/>
              </a:spcBef>
              <a:spcAft>
                <a:spcPts val="1200"/>
              </a:spcAft>
              <a:buClr>
                <a:schemeClr val="bg1"/>
              </a:buClr>
              <a:buFont typeface="Arial" charset="0"/>
              <a:buChar char="•"/>
              <a:defRPr sz="2000">
                <a:solidFill>
                  <a:schemeClr val="bg1"/>
                </a:solidFill>
              </a:defRPr>
            </a:lvl2pPr>
            <a:lvl3pPr marL="1028550" indent="-342891">
              <a:lnSpc>
                <a:spcPts val="1800"/>
              </a:lnSpc>
              <a:spcBef>
                <a:spcPts val="600"/>
              </a:spcBef>
              <a:spcAft>
                <a:spcPts val="1200"/>
              </a:spcAft>
              <a:buClr>
                <a:schemeClr val="bg1"/>
              </a:buClr>
              <a:buFont typeface="Arial" charset="0"/>
              <a:buChar char="•"/>
              <a:defRPr sz="2000">
                <a:solidFill>
                  <a:schemeClr val="bg1"/>
                </a:solidFill>
              </a:defRPr>
            </a:lvl3pPr>
            <a:lvl4pPr marL="1371379" indent="-342891">
              <a:lnSpc>
                <a:spcPts val="1800"/>
              </a:lnSpc>
              <a:spcBef>
                <a:spcPts val="600"/>
              </a:spcBef>
              <a:spcAft>
                <a:spcPts val="1200"/>
              </a:spcAft>
              <a:buClr>
                <a:schemeClr val="bg1"/>
              </a:buClr>
              <a:buFont typeface="Arial" charset="0"/>
              <a:buChar char="•"/>
              <a:defRPr sz="2000">
                <a:solidFill>
                  <a:schemeClr val="bg1"/>
                </a:solidFill>
              </a:defRPr>
            </a:lvl4pPr>
            <a:lvl5pPr marL="1714208" indent="-342891">
              <a:lnSpc>
                <a:spcPts val="1800"/>
              </a:lnSpc>
              <a:spcBef>
                <a:spcPts val="600"/>
              </a:spcBef>
              <a:spcAft>
                <a:spcPts val="1200"/>
              </a:spcAft>
              <a:buClr>
                <a:schemeClr val="bg1"/>
              </a:buClr>
              <a:buFont typeface="Arial"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744901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EBD92-5F44-8430-328D-F89AD1ACFE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28079-9DF1-2053-6B27-BA38DDE394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1ADB7-1060-5E9D-A288-E3E0641B2149}"/>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5" name="Footer Placeholder 4">
            <a:extLst>
              <a:ext uri="{FF2B5EF4-FFF2-40B4-BE49-F238E27FC236}">
                <a16:creationId xmlns:a16="http://schemas.microsoft.com/office/drawing/2014/main" id="{A1A28558-AE43-05FC-CEA8-C98235BED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D3763-58BF-99BC-0F8A-03B26E26F62B}"/>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991689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Content+PhotoLef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532277" y="1689101"/>
            <a:ext cx="6310809" cy="226367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462012" y="825501"/>
            <a:ext cx="12007843" cy="707084"/>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62012" y="1689101"/>
            <a:ext cx="4784560" cy="4826960"/>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3F930F5E-2E9F-5E4A-B5B7-CC7C969645BF}"/>
              </a:ext>
            </a:extLst>
          </p:cNvPr>
          <p:cNvSpPr>
            <a:spLocks noGrp="1"/>
          </p:cNvSpPr>
          <p:nvPr>
            <p:ph type="pic" idx="15" hasCustomPrompt="1"/>
          </p:nvPr>
        </p:nvSpPr>
        <p:spPr>
          <a:xfrm>
            <a:off x="5532277" y="4081114"/>
            <a:ext cx="6310809" cy="2434949"/>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Tree>
    <p:extLst>
      <p:ext uri="{BB962C8B-B14F-4D97-AF65-F5344CB8AC3E}">
        <p14:creationId xmlns:p14="http://schemas.microsoft.com/office/powerpoint/2010/main" val="242061269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61854"/>
            <a:ext cx="12007843" cy="811807"/>
          </a:xfrm>
          <a:noFill/>
        </p:spPr>
        <p:txBody>
          <a:bodyPr lIns="0" tIns="0" rIns="0" bIns="0" anchor="ctr" anchorCtr="0">
            <a:noAutofit/>
          </a:bodyPr>
          <a:lstStyle>
            <a:lvl1pPr algn="l">
              <a:lnSpc>
                <a:spcPts val="2600"/>
              </a:lnSpc>
              <a:defRPr sz="3000" b="1" cap="none" baseline="0">
                <a:solidFill>
                  <a:srgbClr val="003466"/>
                </a:solidFill>
                <a:latin typeface="+mj-lt"/>
              </a:defRPr>
            </a:lvl1pPr>
          </a:lstStyle>
          <a:p>
            <a:r>
              <a:rPr lang="en-US" dirty="0"/>
              <a:t>Click to add title</a:t>
            </a:r>
          </a:p>
        </p:txBody>
      </p:sp>
      <p:sp>
        <p:nvSpPr>
          <p:cNvPr id="6" name="Content Placeholder 2"/>
          <p:cNvSpPr>
            <a:spLocks noGrp="1"/>
          </p:cNvSpPr>
          <p:nvPr>
            <p:ph idx="11" hasCustomPrompt="1"/>
          </p:nvPr>
        </p:nvSpPr>
        <p:spPr>
          <a:xfrm>
            <a:off x="406401" y="1773660"/>
            <a:ext cx="5589625"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D7D22FAA-F621-7145-8FBD-4824E3A60399}"/>
              </a:ext>
            </a:extLst>
          </p:cNvPr>
          <p:cNvSpPr>
            <a:spLocks noGrp="1"/>
          </p:cNvSpPr>
          <p:nvPr>
            <p:ph idx="12" hasCustomPrompt="1"/>
          </p:nvPr>
        </p:nvSpPr>
        <p:spPr>
          <a:xfrm>
            <a:off x="6189579" y="1773660"/>
            <a:ext cx="5689600" cy="4742400"/>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bg1">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bg1">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bg1">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bg1">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bg1">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94A8B234-9A53-344D-B056-7AAFE4D304BD}"/>
              </a:ext>
            </a:extLst>
          </p:cNvPr>
          <p:cNvCxnSpPr>
            <a:cxnSpLocks/>
          </p:cNvCxnSpPr>
          <p:nvPr userDrawn="1"/>
        </p:nvCxnSpPr>
        <p:spPr>
          <a:xfrm flipV="1">
            <a:off x="6092801" y="1694332"/>
            <a:ext cx="0" cy="4820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145012"/>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Content+PhotoLeft">
    <p:bg>
      <p:bgPr>
        <a:solidFill>
          <a:srgbClr val="F6F6F6"/>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06400" y="911278"/>
            <a:ext cx="11360485" cy="579852"/>
          </a:xfrm>
          <a:noFill/>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406401" y="1694330"/>
            <a:ext cx="5577305"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F25091-C0E8-024D-9413-E0510848B355}"/>
              </a:ext>
            </a:extLst>
          </p:cNvPr>
          <p:cNvSpPr>
            <a:spLocks noGrp="1"/>
          </p:cNvSpPr>
          <p:nvPr>
            <p:ph idx="12" hasCustomPrompt="1"/>
          </p:nvPr>
        </p:nvSpPr>
        <p:spPr>
          <a:xfrm>
            <a:off x="6200274" y="1694330"/>
            <a:ext cx="5566612" cy="4719171"/>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FD102C5C-B9E4-E74B-9796-5916B0C4C0A7}"/>
              </a:ext>
            </a:extLst>
          </p:cNvPr>
          <p:cNvCxnSpPr>
            <a:cxnSpLocks/>
          </p:cNvCxnSpPr>
          <p:nvPr userDrawn="1"/>
        </p:nvCxnSpPr>
        <p:spPr>
          <a:xfrm flipV="1">
            <a:off x="6092801" y="1694332"/>
            <a:ext cx="0" cy="4820153"/>
          </a:xfrm>
          <a:prstGeom prst="line">
            <a:avLst/>
          </a:prstGeom>
          <a:ln>
            <a:solidFill>
              <a:srgbClr val="5492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62870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F6F6F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4" hasCustomPrompt="1"/>
          </p:nvPr>
        </p:nvSpPr>
        <p:spPr>
          <a:xfrm>
            <a:off x="520091"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520091" y="978275"/>
            <a:ext cx="12007843" cy="811807"/>
          </a:xfrm>
          <a:noFill/>
        </p:spPr>
        <p:txBody>
          <a:bodyPr lIns="0" tIns="0" rIns="0" bIns="0" anchor="ctr" anchorCtr="0">
            <a:noAutofit/>
          </a:bodyPr>
          <a:lstStyle>
            <a:lvl1pPr marL="14817" indent="0" algn="l">
              <a:lnSpc>
                <a:spcPts val="2600"/>
              </a:lnSpc>
              <a:tabLst/>
              <a:defRPr sz="3000" b="1" cap="none" baseline="0">
                <a:solidFill>
                  <a:srgbClr val="003466"/>
                </a:solidFill>
              </a:defRPr>
            </a:lvl1pPr>
          </a:lstStyle>
          <a:p>
            <a:r>
              <a:rPr lang="en-US" dirty="0"/>
              <a:t>Click to add title</a:t>
            </a:r>
          </a:p>
        </p:txBody>
      </p:sp>
      <p:sp>
        <p:nvSpPr>
          <p:cNvPr id="6" name="Content Placeholder 2"/>
          <p:cNvSpPr>
            <a:spLocks noGrp="1"/>
          </p:cNvSpPr>
          <p:nvPr>
            <p:ph idx="11" hasCustomPrompt="1"/>
          </p:nvPr>
        </p:nvSpPr>
        <p:spPr>
          <a:xfrm>
            <a:off x="520093"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2777F2C5-35B6-464D-8F6B-311C7C03DABF}"/>
              </a:ext>
            </a:extLst>
          </p:cNvPr>
          <p:cNvSpPr>
            <a:spLocks noGrp="1"/>
          </p:cNvSpPr>
          <p:nvPr>
            <p:ph type="pic" idx="15" hasCustomPrompt="1"/>
          </p:nvPr>
        </p:nvSpPr>
        <p:spPr>
          <a:xfrm>
            <a:off x="3346885"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6" name="Content Placeholder 2">
            <a:extLst>
              <a:ext uri="{FF2B5EF4-FFF2-40B4-BE49-F238E27FC236}">
                <a16:creationId xmlns:a16="http://schemas.microsoft.com/office/drawing/2014/main" id="{1718862E-706E-4A4F-B3C6-F7E777A1A354}"/>
              </a:ext>
            </a:extLst>
          </p:cNvPr>
          <p:cNvSpPr>
            <a:spLocks noGrp="1"/>
          </p:cNvSpPr>
          <p:nvPr>
            <p:ph idx="16" hasCustomPrompt="1"/>
          </p:nvPr>
        </p:nvSpPr>
        <p:spPr>
          <a:xfrm>
            <a:off x="3346887"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2">
            <a:extLst>
              <a:ext uri="{FF2B5EF4-FFF2-40B4-BE49-F238E27FC236}">
                <a16:creationId xmlns:a16="http://schemas.microsoft.com/office/drawing/2014/main" id="{071FF69E-D217-7747-8B6F-F0E1F6A6D343}"/>
              </a:ext>
            </a:extLst>
          </p:cNvPr>
          <p:cNvSpPr>
            <a:spLocks noGrp="1"/>
          </p:cNvSpPr>
          <p:nvPr>
            <p:ph type="pic" idx="17" hasCustomPrompt="1"/>
          </p:nvPr>
        </p:nvSpPr>
        <p:spPr>
          <a:xfrm>
            <a:off x="6173680" y="1384179"/>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18" name="Content Placeholder 2">
            <a:extLst>
              <a:ext uri="{FF2B5EF4-FFF2-40B4-BE49-F238E27FC236}">
                <a16:creationId xmlns:a16="http://schemas.microsoft.com/office/drawing/2014/main" id="{A92CB59A-9D31-9742-8D51-8EDA03CD8403}"/>
              </a:ext>
            </a:extLst>
          </p:cNvPr>
          <p:cNvSpPr>
            <a:spLocks noGrp="1"/>
          </p:cNvSpPr>
          <p:nvPr>
            <p:ph idx="18" hasCustomPrompt="1"/>
          </p:nvPr>
        </p:nvSpPr>
        <p:spPr>
          <a:xfrm>
            <a:off x="6173682" y="5099914"/>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id="{ECF20C02-E6ED-9746-84B4-D37010FD6A96}"/>
              </a:ext>
            </a:extLst>
          </p:cNvPr>
          <p:cNvSpPr>
            <a:spLocks noGrp="1"/>
          </p:cNvSpPr>
          <p:nvPr>
            <p:ph type="pic" idx="19" hasCustomPrompt="1"/>
          </p:nvPr>
        </p:nvSpPr>
        <p:spPr>
          <a:xfrm>
            <a:off x="9078329" y="1397017"/>
            <a:ext cx="2520192" cy="3534655"/>
          </a:xfrm>
        </p:spPr>
        <p:txBody>
          <a:bodyPr anchor="ctr" anchorCtr="1"/>
          <a:lstStyle>
            <a:lvl1pPr marL="0" indent="0" algn="ctr">
              <a:buNone/>
              <a:defRPr sz="1051"/>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20" name="Content Placeholder 2">
            <a:extLst>
              <a:ext uri="{FF2B5EF4-FFF2-40B4-BE49-F238E27FC236}">
                <a16:creationId xmlns:a16="http://schemas.microsoft.com/office/drawing/2014/main" id="{BF415AC4-7E3C-BE40-B2EB-DB83CF813E25}"/>
              </a:ext>
            </a:extLst>
          </p:cNvPr>
          <p:cNvSpPr>
            <a:spLocks noGrp="1"/>
          </p:cNvSpPr>
          <p:nvPr>
            <p:ph idx="20" hasCustomPrompt="1"/>
          </p:nvPr>
        </p:nvSpPr>
        <p:spPr>
          <a:xfrm>
            <a:off x="9078331" y="5112751"/>
            <a:ext cx="2520191" cy="1416148"/>
          </a:xfrm>
        </p:spPr>
        <p:txBody>
          <a:bodyPr lIns="0" tIns="0" rIns="0" bIns="0"/>
          <a:lstStyle>
            <a:lvl1pPr marL="0" indent="0">
              <a:lnSpc>
                <a:spcPts val="1800"/>
              </a:lnSpc>
              <a:spcBef>
                <a:spcPts val="600"/>
              </a:spcBef>
              <a:spcAft>
                <a:spcPts val="1200"/>
              </a:spcAft>
              <a:buClr>
                <a:srgbClr val="0C68AC"/>
              </a:buClr>
              <a:buNone/>
              <a:defRPr sz="2000">
                <a:solidFill>
                  <a:schemeClr val="accent4">
                    <a:lumMod val="50000"/>
                  </a:schemeClr>
                </a:solidFill>
              </a:defRPr>
            </a:lvl1pPr>
            <a:lvl2pPr marL="342827" indent="0">
              <a:lnSpc>
                <a:spcPts val="1800"/>
              </a:lnSpc>
              <a:spcBef>
                <a:spcPts val="600"/>
              </a:spcBef>
              <a:spcAft>
                <a:spcPts val="1200"/>
              </a:spcAft>
              <a:buClr>
                <a:srgbClr val="0C68AC"/>
              </a:buClr>
              <a:buNone/>
              <a:defRPr sz="2000">
                <a:solidFill>
                  <a:schemeClr val="accent4">
                    <a:lumMod val="50000"/>
                  </a:schemeClr>
                </a:solidFill>
              </a:defRPr>
            </a:lvl2pPr>
            <a:lvl3pPr marL="685659" indent="0">
              <a:lnSpc>
                <a:spcPts val="1800"/>
              </a:lnSpc>
              <a:spcBef>
                <a:spcPts val="600"/>
              </a:spcBef>
              <a:spcAft>
                <a:spcPts val="1200"/>
              </a:spcAft>
              <a:buClr>
                <a:srgbClr val="0C68AC"/>
              </a:buClr>
              <a:buNone/>
              <a:defRPr sz="2000">
                <a:solidFill>
                  <a:schemeClr val="accent4">
                    <a:lumMod val="50000"/>
                  </a:schemeClr>
                </a:solidFill>
              </a:defRPr>
            </a:lvl3pPr>
            <a:lvl4pPr marL="1028488" indent="0">
              <a:lnSpc>
                <a:spcPts val="1800"/>
              </a:lnSpc>
              <a:spcBef>
                <a:spcPts val="600"/>
              </a:spcBef>
              <a:spcAft>
                <a:spcPts val="1200"/>
              </a:spcAft>
              <a:buClr>
                <a:srgbClr val="0C68AC"/>
              </a:buClr>
              <a:buNone/>
              <a:defRPr sz="2000">
                <a:solidFill>
                  <a:schemeClr val="accent4">
                    <a:lumMod val="50000"/>
                  </a:schemeClr>
                </a:solidFill>
              </a:defRPr>
            </a:lvl4pPr>
            <a:lvl5pPr marL="1371316" indent="0">
              <a:lnSpc>
                <a:spcPts val="1800"/>
              </a:lnSpc>
              <a:spcBef>
                <a:spcPts val="600"/>
              </a:spcBef>
              <a:spcAft>
                <a:spcPts val="1200"/>
              </a:spcAft>
              <a:buClr>
                <a:srgbClr val="0C68AC"/>
              </a:buClr>
              <a:buNone/>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7056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one">
    <p:bg>
      <p:bgPr>
        <a:solidFill>
          <a:srgbClr val="F6F6F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22ECBA-6FE0-F946-B363-9072D8FDA4F0}"/>
              </a:ext>
            </a:extLst>
          </p:cNvPr>
          <p:cNvSpPr/>
          <p:nvPr userDrawn="1"/>
        </p:nvSpPr>
        <p:spPr>
          <a:xfrm>
            <a:off x="0" y="0"/>
            <a:ext cx="12192000" cy="6858000"/>
          </a:xfrm>
          <a:prstGeom prst="rect">
            <a:avLst/>
          </a:prstGeom>
          <a:solidFill>
            <a:srgbClr val="0034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9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15" name="TextBox 14">
            <a:extLst>
              <a:ext uri="{FF2B5EF4-FFF2-40B4-BE49-F238E27FC236}">
                <a16:creationId xmlns:a16="http://schemas.microsoft.com/office/drawing/2014/main" id="{35192363-6D87-3945-976C-8999207D2E05}"/>
              </a:ext>
            </a:extLst>
          </p:cNvPr>
          <p:cNvSpPr txBox="1"/>
          <p:nvPr userDrawn="1"/>
        </p:nvSpPr>
        <p:spPr>
          <a:xfrm>
            <a:off x="4496558" y="1168017"/>
            <a:ext cx="880700" cy="2964786"/>
          </a:xfrm>
          <a:prstGeom prst="rect">
            <a:avLst/>
          </a:prstGeom>
          <a:noFill/>
        </p:spPr>
        <p:txBody>
          <a:bodyPr wrap="square" rtlCol="0">
            <a:spAutoFit/>
          </a:bodyPr>
          <a:lstStyle/>
          <a:p>
            <a:pPr marL="0" marR="0" lvl="0" indent="0" algn="l" defTabSz="609495" rtl="0" eaLnBrk="1" fontAlgn="auto" latinLnBrk="0" hangingPunct="1">
              <a:lnSpc>
                <a:spcPct val="100000"/>
              </a:lnSpc>
              <a:spcBef>
                <a:spcPts val="0"/>
              </a:spcBef>
              <a:spcAft>
                <a:spcPts val="0"/>
              </a:spcAft>
              <a:buClrTx/>
              <a:buSzTx/>
              <a:buFontTx/>
              <a:buNone/>
              <a:tabLst/>
              <a:defRPr/>
            </a:pPr>
            <a:r>
              <a:rPr kumimoji="0" lang="en-US" sz="18666" b="0" i="0" u="none" strike="noStrike" kern="1200" cap="none" spc="0" normalizeH="0" baseline="0" noProof="0" dirty="0">
                <a:ln>
                  <a:noFill/>
                </a:ln>
                <a:solidFill>
                  <a:srgbClr val="5492CD"/>
                </a:solidFill>
                <a:effectLst/>
                <a:uLnTx/>
                <a:uFillTx/>
                <a:latin typeface="Arial" panose="020B0604020202020204"/>
                <a:ea typeface="+mn-ea"/>
                <a:cs typeface="+mn-cs"/>
              </a:rPr>
              <a:t>“</a:t>
            </a:r>
          </a:p>
        </p:txBody>
      </p:sp>
      <p:sp>
        <p:nvSpPr>
          <p:cNvPr id="5" name="Picture Placeholder 4">
            <a:extLst>
              <a:ext uri="{FF2B5EF4-FFF2-40B4-BE49-F238E27FC236}">
                <a16:creationId xmlns:a16="http://schemas.microsoft.com/office/drawing/2014/main" id="{F27ED51E-7ECE-F54A-8893-2F1301EC1E08}"/>
              </a:ext>
            </a:extLst>
          </p:cNvPr>
          <p:cNvSpPr>
            <a:spLocks noGrp="1"/>
          </p:cNvSpPr>
          <p:nvPr>
            <p:ph type="pic" sz="quarter" idx="13" hasCustomPrompt="1"/>
          </p:nvPr>
        </p:nvSpPr>
        <p:spPr>
          <a:xfrm>
            <a:off x="2102679" y="2217781"/>
            <a:ext cx="2767532" cy="2767532"/>
          </a:xfrm>
          <a:prstGeom prst="snip2Diag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nchor="ctr" anchorCtr="0"/>
          <a:lstStyle>
            <a:lvl1pPr marL="0" indent="0" algn="ctr">
              <a:buNone/>
              <a:defRPr sz="1600">
                <a:solidFill>
                  <a:schemeClr val="bg1"/>
                </a:solidFill>
                <a:latin typeface="+mn-lt"/>
              </a:defRPr>
            </a:lvl1pPr>
          </a:lstStyle>
          <a:p>
            <a:r>
              <a:rPr lang="en-US" dirty="0"/>
              <a:t>For placement only add portrait here</a:t>
            </a:r>
          </a:p>
        </p:txBody>
      </p:sp>
      <p:sp>
        <p:nvSpPr>
          <p:cNvPr id="4" name="Text Placeholder 3"/>
          <p:cNvSpPr>
            <a:spLocks noGrp="1"/>
          </p:cNvSpPr>
          <p:nvPr>
            <p:ph type="body" sz="quarter" idx="12" hasCustomPrompt="1"/>
          </p:nvPr>
        </p:nvSpPr>
        <p:spPr>
          <a:xfrm>
            <a:off x="5980043" y="1523269"/>
            <a:ext cx="4416684" cy="3505927"/>
          </a:xfrm>
          <a:noFill/>
          <a:effectLst/>
        </p:spPr>
        <p:txBody>
          <a:bodyPr lIns="182880" anchor="ctr">
            <a:normAutofit/>
          </a:bodyPr>
          <a:lstStyle>
            <a:lvl1pPr marL="0" indent="0" algn="l">
              <a:lnSpc>
                <a:spcPts val="2667"/>
              </a:lnSpc>
              <a:spcBef>
                <a:spcPts val="0"/>
              </a:spcBef>
              <a:spcAft>
                <a:spcPts val="0"/>
              </a:spcAft>
              <a:buNone/>
              <a:defRPr sz="2400">
                <a:solidFill>
                  <a:schemeClr val="bg1"/>
                </a:solidFill>
              </a:defRPr>
            </a:lvl1pPr>
            <a:lvl2pPr marL="342827" indent="0" algn="l">
              <a:buNone/>
              <a:defRPr>
                <a:solidFill>
                  <a:schemeClr val="bg1"/>
                </a:solidFill>
              </a:defRPr>
            </a:lvl2pPr>
            <a:lvl3pPr marL="685659" indent="0" algn="l">
              <a:buNone/>
              <a:defRPr>
                <a:solidFill>
                  <a:schemeClr val="bg1"/>
                </a:solidFill>
              </a:defRPr>
            </a:lvl3pPr>
            <a:lvl4pPr marL="1028488" indent="0" algn="l">
              <a:buNone/>
              <a:defRPr>
                <a:solidFill>
                  <a:schemeClr val="bg1"/>
                </a:solidFill>
              </a:defRPr>
            </a:lvl4pPr>
            <a:lvl5pPr marL="1371316" indent="0" algn="l">
              <a:buNone/>
              <a:defRPr>
                <a:solidFill>
                  <a:schemeClr val="bg1"/>
                </a:solidFill>
              </a:defRPr>
            </a:lvl5pPr>
          </a:lstStyle>
          <a:p>
            <a:pPr lvl="0"/>
            <a:r>
              <a:rPr lang="en-US" dirty="0"/>
              <a:t>Quote</a:t>
            </a:r>
          </a:p>
        </p:txBody>
      </p:sp>
      <p:sp>
        <p:nvSpPr>
          <p:cNvPr id="3" name="Textplatzhalter 2">
            <a:extLst>
              <a:ext uri="{FF2B5EF4-FFF2-40B4-BE49-F238E27FC236}">
                <a16:creationId xmlns:a16="http://schemas.microsoft.com/office/drawing/2014/main" id="{B6E98F35-BD5A-8345-94CD-2DDC11A905C4}"/>
              </a:ext>
            </a:extLst>
          </p:cNvPr>
          <p:cNvSpPr>
            <a:spLocks noGrp="1"/>
          </p:cNvSpPr>
          <p:nvPr>
            <p:ph type="body" sz="quarter" idx="14" hasCustomPrompt="1"/>
          </p:nvPr>
        </p:nvSpPr>
        <p:spPr>
          <a:xfrm>
            <a:off x="406400" y="6218767"/>
            <a:ext cx="5689600" cy="296333"/>
          </a:xfrm>
        </p:spPr>
        <p:txBody>
          <a:bodyPr/>
          <a:lstStyle>
            <a:lvl1pPr marL="0" indent="0">
              <a:buNone/>
              <a:defRPr sz="1333" b="1" i="0" baseline="0"/>
            </a:lvl1pPr>
          </a:lstStyle>
          <a:p>
            <a:pPr lvl="0"/>
            <a:r>
              <a:rPr lang="de-DE" dirty="0"/>
              <a:t>[Add </a:t>
            </a:r>
            <a:r>
              <a:rPr lang="de-DE" dirty="0" err="1"/>
              <a:t>photo</a:t>
            </a:r>
            <a:r>
              <a:rPr lang="de-DE" dirty="0"/>
              <a:t> </a:t>
            </a:r>
            <a:r>
              <a:rPr lang="de-DE" dirty="0" err="1"/>
              <a:t>credit</a:t>
            </a:r>
            <a:r>
              <a:rPr lang="de-DE" dirty="0"/>
              <a:t>]</a:t>
            </a:r>
            <a:endParaRPr lang="en-GB" dirty="0"/>
          </a:p>
        </p:txBody>
      </p:sp>
    </p:spTree>
    <p:extLst>
      <p:ext uri="{BB962C8B-B14F-4D97-AF65-F5344CB8AC3E}">
        <p14:creationId xmlns:p14="http://schemas.microsoft.com/office/powerpoint/2010/main" val="2530328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6F6F6"/>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4" hasCustomPrompt="1"/>
          </p:nvPr>
        </p:nvSpPr>
        <p:spPr>
          <a:xfrm>
            <a:off x="365762" y="1667334"/>
            <a:ext cx="11477324" cy="3181292"/>
          </a:xfrm>
        </p:spPr>
        <p:txBody>
          <a:bodyPr anchor="ctr" anchorCtr="1"/>
          <a:lstStyle>
            <a:lvl1pPr marL="0" indent="0" algn="ctr">
              <a:buNone/>
              <a:defRPr sz="1051">
                <a:solidFill>
                  <a:srgbClr val="000000"/>
                </a:solidFill>
              </a:defRPr>
            </a:lvl1pPr>
            <a:lvl2pPr marL="383826" indent="0">
              <a:buNone/>
              <a:defRPr sz="2325"/>
            </a:lvl2pPr>
            <a:lvl3pPr marL="767651" indent="0">
              <a:buNone/>
              <a:defRPr sz="2025"/>
            </a:lvl3pPr>
            <a:lvl4pPr marL="1151481" indent="0">
              <a:buNone/>
              <a:defRPr sz="1651"/>
            </a:lvl4pPr>
            <a:lvl5pPr marL="1535306" indent="0">
              <a:buNone/>
              <a:defRPr sz="1651"/>
            </a:lvl5pPr>
            <a:lvl6pPr marL="1919132" indent="0">
              <a:buNone/>
              <a:defRPr sz="1651"/>
            </a:lvl6pPr>
            <a:lvl7pPr marL="2302960" indent="0">
              <a:buNone/>
              <a:defRPr sz="1651"/>
            </a:lvl7pPr>
            <a:lvl8pPr marL="2686783" indent="0">
              <a:buNone/>
              <a:defRPr sz="1651"/>
            </a:lvl8pPr>
            <a:lvl9pPr marL="3070614" indent="0">
              <a:buNone/>
              <a:defRPr sz="1651"/>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Title 1"/>
          <p:cNvSpPr>
            <a:spLocks noGrp="1"/>
          </p:cNvSpPr>
          <p:nvPr>
            <p:ph type="ctrTitle" hasCustomPrompt="1"/>
          </p:nvPr>
        </p:nvSpPr>
        <p:spPr>
          <a:xfrm>
            <a:off x="365761" y="855527"/>
            <a:ext cx="12007843" cy="811807"/>
          </a:xfrm>
        </p:spPr>
        <p:txBody>
          <a:bodyPr lIns="0" tIns="0" rIns="0" bIns="0" anchor="ctr" anchorCtr="0">
            <a:noAutofit/>
          </a:bodyPr>
          <a:lstStyle>
            <a:lvl1pPr algn="l">
              <a:lnSpc>
                <a:spcPts val="2600"/>
              </a:lnSpc>
              <a:defRPr sz="3000" b="1" cap="none" baseline="0">
                <a:solidFill>
                  <a:srgbClr val="003466"/>
                </a:solidFill>
              </a:defRPr>
            </a:lvl1pPr>
          </a:lstStyle>
          <a:p>
            <a:r>
              <a:rPr lang="en-US" dirty="0"/>
              <a:t>Click here to add title</a:t>
            </a:r>
          </a:p>
        </p:txBody>
      </p:sp>
      <p:sp>
        <p:nvSpPr>
          <p:cNvPr id="6" name="Content Placeholder 2"/>
          <p:cNvSpPr>
            <a:spLocks noGrp="1"/>
          </p:cNvSpPr>
          <p:nvPr>
            <p:ph idx="11" hasCustomPrompt="1"/>
          </p:nvPr>
        </p:nvSpPr>
        <p:spPr>
          <a:xfrm>
            <a:off x="365762" y="5099914"/>
            <a:ext cx="11477324" cy="1416148"/>
          </a:xfrm>
        </p:spPr>
        <p:txBody>
          <a:bodyPr lIns="0" tIns="0" rIns="0" bIns="0"/>
          <a:lstStyle>
            <a:lvl1pPr marL="342891"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1pPr>
            <a:lvl2pPr marL="68571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2pPr>
            <a:lvl3pPr marL="1028550"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3pPr>
            <a:lvl4pPr marL="1371379"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4pPr>
            <a:lvl5pPr marL="1714208" indent="-342891">
              <a:lnSpc>
                <a:spcPts val="1800"/>
              </a:lnSpc>
              <a:spcBef>
                <a:spcPts val="600"/>
              </a:spcBef>
              <a:spcAft>
                <a:spcPts val="1200"/>
              </a:spcAft>
              <a:buClr>
                <a:schemeClr val="bg1"/>
              </a:buClr>
              <a:buFont typeface="Arial" charset="0"/>
              <a:buChar char="•"/>
              <a:defRPr sz="2000">
                <a:solidFill>
                  <a:schemeClr val="accent4">
                    <a:lumMod val="50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864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Section Slide">
    <p:bg>
      <p:bgPr>
        <a:solidFill>
          <a:srgbClr val="F6F6F6"/>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84936" y="1844897"/>
            <a:ext cx="11397616" cy="1470025"/>
          </a:xfrm>
        </p:spPr>
        <p:txBody>
          <a:bodyPr lIns="0" tIns="0" rIns="0" bIns="0" anchor="b" anchorCtr="0">
            <a:noAutofit/>
          </a:bodyPr>
          <a:lstStyle>
            <a:lvl1pPr algn="ctr">
              <a:lnSpc>
                <a:spcPts val="3000"/>
              </a:lnSpc>
              <a:defRPr sz="3600" b="1" cap="all" baseline="0">
                <a:solidFill>
                  <a:srgbClr val="003466"/>
                </a:solidFill>
              </a:defRPr>
            </a:lvl1pPr>
          </a:lstStyle>
          <a:p>
            <a:r>
              <a:rPr lang="en-US" dirty="0"/>
              <a:t>Click to Add Title</a:t>
            </a:r>
          </a:p>
        </p:txBody>
      </p:sp>
      <p:sp>
        <p:nvSpPr>
          <p:cNvPr id="7" name="Subtitle 2"/>
          <p:cNvSpPr>
            <a:spLocks noGrp="1"/>
          </p:cNvSpPr>
          <p:nvPr>
            <p:ph type="subTitle" idx="1" hasCustomPrompt="1"/>
          </p:nvPr>
        </p:nvSpPr>
        <p:spPr>
          <a:xfrm>
            <a:off x="384936" y="3461119"/>
            <a:ext cx="11397616" cy="2286539"/>
          </a:xfrm>
        </p:spPr>
        <p:txBody>
          <a:bodyPr lIns="0" tIns="0" rIns="0" bIns="0">
            <a:noAutofit/>
          </a:bodyPr>
          <a:lstStyle>
            <a:lvl1pPr marL="0" indent="0" algn="ctr">
              <a:lnSpc>
                <a:spcPts val="1800"/>
              </a:lnSpc>
              <a:buNone/>
              <a:defRPr sz="2000" baseline="0">
                <a:solidFill>
                  <a:schemeClr val="accent4">
                    <a:lumMod val="50000"/>
                  </a:schemeClr>
                </a:solidFill>
              </a:defRPr>
            </a:lvl1pPr>
            <a:lvl2pPr marL="342830" indent="0" algn="ctr">
              <a:buNone/>
              <a:defRPr>
                <a:solidFill>
                  <a:schemeClr val="tx1">
                    <a:tint val="75000"/>
                  </a:schemeClr>
                </a:solidFill>
              </a:defRPr>
            </a:lvl2pPr>
            <a:lvl3pPr marL="685662" indent="0" algn="ctr">
              <a:buNone/>
              <a:defRPr>
                <a:solidFill>
                  <a:schemeClr val="tx1">
                    <a:tint val="75000"/>
                  </a:schemeClr>
                </a:solidFill>
              </a:defRPr>
            </a:lvl3pPr>
            <a:lvl4pPr marL="1028489" indent="0" algn="ctr">
              <a:buNone/>
              <a:defRPr>
                <a:solidFill>
                  <a:schemeClr val="tx1">
                    <a:tint val="75000"/>
                  </a:schemeClr>
                </a:solidFill>
              </a:defRPr>
            </a:lvl4pPr>
            <a:lvl5pPr marL="1371318" indent="0" algn="ctr">
              <a:buNone/>
              <a:defRPr>
                <a:solidFill>
                  <a:schemeClr val="tx1">
                    <a:tint val="75000"/>
                  </a:schemeClr>
                </a:solidFill>
              </a:defRPr>
            </a:lvl5pPr>
            <a:lvl6pPr marL="1714146" indent="0" algn="ctr">
              <a:buNone/>
              <a:defRPr>
                <a:solidFill>
                  <a:schemeClr val="tx1">
                    <a:tint val="75000"/>
                  </a:schemeClr>
                </a:solidFill>
              </a:defRPr>
            </a:lvl6pPr>
            <a:lvl7pPr marL="2056975" indent="0" algn="ctr">
              <a:buNone/>
              <a:defRPr>
                <a:solidFill>
                  <a:schemeClr val="tx1">
                    <a:tint val="75000"/>
                  </a:schemeClr>
                </a:solidFill>
              </a:defRPr>
            </a:lvl7pPr>
            <a:lvl8pPr marL="2399805" indent="0" algn="ctr">
              <a:buNone/>
              <a:defRPr>
                <a:solidFill>
                  <a:schemeClr val="tx1">
                    <a:tint val="75000"/>
                  </a:schemeClr>
                </a:solidFill>
              </a:defRPr>
            </a:lvl8pPr>
            <a:lvl9pPr marL="2742634"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260935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ource Library-1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 name="Title 1">
            <a:extLst>
              <a:ext uri="{FF2B5EF4-FFF2-40B4-BE49-F238E27FC236}">
                <a16:creationId xmlns:a16="http://schemas.microsoft.com/office/drawing/2014/main" id="{097AFA68-CFE2-1542-A1CC-1382275C5FBA}"/>
              </a:ext>
            </a:extLst>
          </p:cNvPr>
          <p:cNvSpPr txBox="1">
            <a:spLocks/>
          </p:cNvSpPr>
          <p:nvPr userDrawn="1"/>
        </p:nvSpPr>
        <p:spPr>
          <a:xfrm>
            <a:off x="273953" y="1295400"/>
            <a:ext cx="4315808" cy="85821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General icons (copy/paste)</a:t>
            </a:r>
          </a:p>
        </p:txBody>
      </p:sp>
      <p:pic>
        <p:nvPicPr>
          <p:cNvPr id="4" name="Graphic 3" descr="Magnifying glass">
            <a:extLst>
              <a:ext uri="{FF2B5EF4-FFF2-40B4-BE49-F238E27FC236}">
                <a16:creationId xmlns:a16="http://schemas.microsoft.com/office/drawing/2014/main" id="{39BD8CAE-777B-F24F-A6A5-86CD510281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9520" y="2498189"/>
            <a:ext cx="387592" cy="387592"/>
          </a:xfrm>
          <a:prstGeom prst="rect">
            <a:avLst/>
          </a:prstGeom>
        </p:spPr>
      </p:pic>
      <p:pic>
        <p:nvPicPr>
          <p:cNvPr id="5" name="Graphic 4" descr="Gears">
            <a:extLst>
              <a:ext uri="{FF2B5EF4-FFF2-40B4-BE49-F238E27FC236}">
                <a16:creationId xmlns:a16="http://schemas.microsoft.com/office/drawing/2014/main" id="{F183096A-62E7-944E-A29C-81BC93AC523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6205" y="2498189"/>
            <a:ext cx="387592" cy="387592"/>
          </a:xfrm>
          <a:prstGeom prst="rect">
            <a:avLst/>
          </a:prstGeom>
        </p:spPr>
      </p:pic>
      <p:pic>
        <p:nvPicPr>
          <p:cNvPr id="6" name="Graphic 5" descr="Bar chart">
            <a:extLst>
              <a:ext uri="{FF2B5EF4-FFF2-40B4-BE49-F238E27FC236}">
                <a16:creationId xmlns:a16="http://schemas.microsoft.com/office/drawing/2014/main" id="{5A029C25-C747-A443-9A92-67CE7F4CA468}"/>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79567" y="2540961"/>
            <a:ext cx="387592" cy="387592"/>
          </a:xfrm>
          <a:prstGeom prst="rect">
            <a:avLst/>
          </a:prstGeom>
        </p:spPr>
      </p:pic>
      <p:pic>
        <p:nvPicPr>
          <p:cNvPr id="7" name="Graphic 6" descr="Sustainability">
            <a:extLst>
              <a:ext uri="{FF2B5EF4-FFF2-40B4-BE49-F238E27FC236}">
                <a16:creationId xmlns:a16="http://schemas.microsoft.com/office/drawing/2014/main" id="{65E131E9-CEDE-F44E-B0D9-7F5DD66AA57A}"/>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19860" y="2498188"/>
            <a:ext cx="387592" cy="387592"/>
          </a:xfrm>
          <a:prstGeom prst="rect">
            <a:avLst/>
          </a:prstGeom>
        </p:spPr>
      </p:pic>
      <p:pic>
        <p:nvPicPr>
          <p:cNvPr id="8" name="Graphic 7" descr="Open hand with plant">
            <a:extLst>
              <a:ext uri="{FF2B5EF4-FFF2-40B4-BE49-F238E27FC236}">
                <a16:creationId xmlns:a16="http://schemas.microsoft.com/office/drawing/2014/main" id="{AA52F5BD-EBF7-A544-A88B-44B69344999F}"/>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99408" y="2540960"/>
            <a:ext cx="387592" cy="387592"/>
          </a:xfrm>
          <a:prstGeom prst="rect">
            <a:avLst/>
          </a:prstGeom>
        </p:spPr>
      </p:pic>
      <p:pic>
        <p:nvPicPr>
          <p:cNvPr id="9" name="Graphic 8" descr="Leaf">
            <a:extLst>
              <a:ext uri="{FF2B5EF4-FFF2-40B4-BE49-F238E27FC236}">
                <a16:creationId xmlns:a16="http://schemas.microsoft.com/office/drawing/2014/main" id="{FAEAE1AA-AED0-EA40-A728-996AB8974B22}"/>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61921" y="3470133"/>
            <a:ext cx="383025" cy="383025"/>
          </a:xfrm>
          <a:prstGeom prst="rect">
            <a:avLst/>
          </a:prstGeom>
        </p:spPr>
      </p:pic>
      <p:pic>
        <p:nvPicPr>
          <p:cNvPr id="10" name="Graphic 9" descr="Recycle">
            <a:extLst>
              <a:ext uri="{FF2B5EF4-FFF2-40B4-BE49-F238E27FC236}">
                <a16:creationId xmlns:a16="http://schemas.microsoft.com/office/drawing/2014/main" id="{C8A3CEBE-49FB-9642-A1CC-1F8C990A0455}"/>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71583" y="3486492"/>
            <a:ext cx="387637" cy="387637"/>
          </a:xfrm>
          <a:prstGeom prst="rect">
            <a:avLst/>
          </a:prstGeom>
        </p:spPr>
      </p:pic>
      <p:pic>
        <p:nvPicPr>
          <p:cNvPr id="11" name="Graphic 10" descr="Cursor">
            <a:extLst>
              <a:ext uri="{FF2B5EF4-FFF2-40B4-BE49-F238E27FC236}">
                <a16:creationId xmlns:a16="http://schemas.microsoft.com/office/drawing/2014/main" id="{7784DFBC-CAC4-F54D-BBC6-A13043E18C01}"/>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887355" y="3411653"/>
            <a:ext cx="449240" cy="449240"/>
          </a:xfrm>
          <a:prstGeom prst="rect">
            <a:avLst/>
          </a:prstGeom>
        </p:spPr>
      </p:pic>
      <p:pic>
        <p:nvPicPr>
          <p:cNvPr id="12" name="Graphic 11" descr="User">
            <a:extLst>
              <a:ext uri="{FF2B5EF4-FFF2-40B4-BE49-F238E27FC236}">
                <a16:creationId xmlns:a16="http://schemas.microsoft.com/office/drawing/2014/main" id="{8EAC7732-CF29-8645-AC71-65BE119AD08C}"/>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776045" y="3486493"/>
            <a:ext cx="428276" cy="428276"/>
          </a:xfrm>
          <a:prstGeom prst="rect">
            <a:avLst/>
          </a:prstGeom>
        </p:spPr>
      </p:pic>
      <p:pic>
        <p:nvPicPr>
          <p:cNvPr id="13" name="Graphic 12" descr="Users">
            <a:extLst>
              <a:ext uri="{FF2B5EF4-FFF2-40B4-BE49-F238E27FC236}">
                <a16:creationId xmlns:a16="http://schemas.microsoft.com/office/drawing/2014/main" id="{F80EDA25-EE18-5142-874F-D3313DFCBEC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3661114" y="3328254"/>
            <a:ext cx="596145" cy="596145"/>
          </a:xfrm>
          <a:prstGeom prst="rect">
            <a:avLst/>
          </a:prstGeom>
        </p:spPr>
      </p:pic>
      <p:pic>
        <p:nvPicPr>
          <p:cNvPr id="14" name="Graphic 13" descr="Circle with right arrow">
            <a:extLst>
              <a:ext uri="{FF2B5EF4-FFF2-40B4-BE49-F238E27FC236}">
                <a16:creationId xmlns:a16="http://schemas.microsoft.com/office/drawing/2014/main" id="{12942B92-1F64-4040-93E8-A8E8C14E6893}"/>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4768422" y="3517672"/>
            <a:ext cx="423373" cy="423373"/>
          </a:xfrm>
          <a:prstGeom prst="rect">
            <a:avLst/>
          </a:prstGeom>
        </p:spPr>
      </p:pic>
      <p:pic>
        <p:nvPicPr>
          <p:cNvPr id="15" name="Graphic 14" descr="Gavel">
            <a:extLst>
              <a:ext uri="{FF2B5EF4-FFF2-40B4-BE49-F238E27FC236}">
                <a16:creationId xmlns:a16="http://schemas.microsoft.com/office/drawing/2014/main" id="{B5E0BD4A-B9BE-5E4D-BD39-1AE998983F9C}"/>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765590" y="3542531"/>
            <a:ext cx="360236" cy="360236"/>
          </a:xfrm>
          <a:prstGeom prst="rect">
            <a:avLst/>
          </a:prstGeom>
        </p:spPr>
      </p:pic>
      <p:pic>
        <p:nvPicPr>
          <p:cNvPr id="16" name="Graphic 15" descr="Warning">
            <a:extLst>
              <a:ext uri="{FF2B5EF4-FFF2-40B4-BE49-F238E27FC236}">
                <a16:creationId xmlns:a16="http://schemas.microsoft.com/office/drawing/2014/main" id="{9AF9FF5C-EFEB-5944-B831-8AB13986807A}"/>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783595" y="2487069"/>
            <a:ext cx="393028" cy="393028"/>
          </a:xfrm>
          <a:prstGeom prst="rect">
            <a:avLst/>
          </a:prstGeom>
        </p:spPr>
      </p:pic>
      <p:pic>
        <p:nvPicPr>
          <p:cNvPr id="17" name="Graphic 16" descr="Monitor">
            <a:extLst>
              <a:ext uri="{FF2B5EF4-FFF2-40B4-BE49-F238E27FC236}">
                <a16:creationId xmlns:a16="http://schemas.microsoft.com/office/drawing/2014/main" id="{8ED33D66-9125-0E40-9440-89AE4DE2B466}"/>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730440" y="2487069"/>
            <a:ext cx="430537" cy="430537"/>
          </a:xfrm>
          <a:prstGeom prst="rect">
            <a:avLst/>
          </a:prstGeom>
        </p:spPr>
      </p:pic>
      <p:pic>
        <p:nvPicPr>
          <p:cNvPr id="18" name="Graphic 17" descr="Fish">
            <a:extLst>
              <a:ext uri="{FF2B5EF4-FFF2-40B4-BE49-F238E27FC236}">
                <a16:creationId xmlns:a16="http://schemas.microsoft.com/office/drawing/2014/main" id="{B831AC6F-2657-0D47-9984-4088B00FAAC5}"/>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447747" y="5049094"/>
            <a:ext cx="935309" cy="935309"/>
          </a:xfrm>
          <a:prstGeom prst="rect">
            <a:avLst/>
          </a:prstGeom>
        </p:spPr>
      </p:pic>
      <p:pic>
        <p:nvPicPr>
          <p:cNvPr id="19" name="Graphic 18" descr="Rhino">
            <a:extLst>
              <a:ext uri="{FF2B5EF4-FFF2-40B4-BE49-F238E27FC236}">
                <a16:creationId xmlns:a16="http://schemas.microsoft.com/office/drawing/2014/main" id="{EC93516E-A240-C743-88C1-CF1CEFEF2C9E}"/>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725774" y="5049094"/>
            <a:ext cx="935309" cy="935309"/>
          </a:xfrm>
          <a:prstGeom prst="rect">
            <a:avLst/>
          </a:prstGeom>
        </p:spPr>
      </p:pic>
      <p:pic>
        <p:nvPicPr>
          <p:cNvPr id="20" name="Graphic 19" descr="Sparrow">
            <a:extLst>
              <a:ext uri="{FF2B5EF4-FFF2-40B4-BE49-F238E27FC236}">
                <a16:creationId xmlns:a16="http://schemas.microsoft.com/office/drawing/2014/main" id="{4CA057B4-8776-9E47-B9B8-B77A579DA613}"/>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2811342" y="5119242"/>
            <a:ext cx="795013" cy="795013"/>
          </a:xfrm>
          <a:prstGeom prst="rect">
            <a:avLst/>
          </a:prstGeom>
        </p:spPr>
      </p:pic>
      <p:sp>
        <p:nvSpPr>
          <p:cNvPr id="21" name="Title 1">
            <a:extLst>
              <a:ext uri="{FF2B5EF4-FFF2-40B4-BE49-F238E27FC236}">
                <a16:creationId xmlns:a16="http://schemas.microsoft.com/office/drawing/2014/main" id="{8B5450F9-0F64-414E-9180-0B8322BE7FBA}"/>
              </a:ext>
            </a:extLst>
          </p:cNvPr>
          <p:cNvSpPr txBox="1">
            <a:spLocks/>
          </p:cNvSpPr>
          <p:nvPr userDrawn="1"/>
        </p:nvSpPr>
        <p:spPr>
          <a:xfrm>
            <a:off x="209255" y="4484297"/>
            <a:ext cx="4315808" cy="50737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Wildlife icons (copy/paste)</a:t>
            </a:r>
          </a:p>
        </p:txBody>
      </p:sp>
      <p:pic>
        <p:nvPicPr>
          <p:cNvPr id="22" name="Graphic 21" descr="Bee">
            <a:extLst>
              <a:ext uri="{FF2B5EF4-FFF2-40B4-BE49-F238E27FC236}">
                <a16:creationId xmlns:a16="http://schemas.microsoft.com/office/drawing/2014/main" id="{3D8013D5-D0C4-1A4A-BD36-56B0B4450BF5}"/>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3697555" y="5113432"/>
            <a:ext cx="806632" cy="806632"/>
          </a:xfrm>
          <a:prstGeom prst="rect">
            <a:avLst/>
          </a:prstGeom>
        </p:spPr>
      </p:pic>
      <p:sp>
        <p:nvSpPr>
          <p:cNvPr id="23" name="Title 1">
            <a:extLst>
              <a:ext uri="{FF2B5EF4-FFF2-40B4-BE49-F238E27FC236}">
                <a16:creationId xmlns:a16="http://schemas.microsoft.com/office/drawing/2014/main" id="{5F153436-5A98-4241-A2C9-E857B7690004}"/>
              </a:ext>
            </a:extLst>
          </p:cNvPr>
          <p:cNvSpPr txBox="1">
            <a:spLocks/>
          </p:cNvSpPr>
          <p:nvPr userDrawn="1"/>
        </p:nvSpPr>
        <p:spPr>
          <a:xfrm>
            <a:off x="5939008" y="4509780"/>
            <a:ext cx="4315808" cy="541520"/>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Transportation (copy/paste)</a:t>
            </a:r>
          </a:p>
        </p:txBody>
      </p:sp>
      <p:pic>
        <p:nvPicPr>
          <p:cNvPr id="24" name="Graphic 23" descr="Dump truck">
            <a:extLst>
              <a:ext uri="{FF2B5EF4-FFF2-40B4-BE49-F238E27FC236}">
                <a16:creationId xmlns:a16="http://schemas.microsoft.com/office/drawing/2014/main" id="{011C8F8F-E89E-334C-ACA7-8832CE26DFC4}"/>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6037952" y="5184535"/>
            <a:ext cx="664427" cy="664427"/>
          </a:xfrm>
          <a:prstGeom prst="rect">
            <a:avLst/>
          </a:prstGeom>
        </p:spPr>
      </p:pic>
      <p:pic>
        <p:nvPicPr>
          <p:cNvPr id="25" name="Graphic 24" descr="Bus">
            <a:extLst>
              <a:ext uri="{FF2B5EF4-FFF2-40B4-BE49-F238E27FC236}">
                <a16:creationId xmlns:a16="http://schemas.microsoft.com/office/drawing/2014/main" id="{D7C2D11F-B8F4-374C-BAC4-74BE1BD1BDF2}"/>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6918016" y="5184535"/>
            <a:ext cx="664427" cy="664427"/>
          </a:xfrm>
          <a:prstGeom prst="rect">
            <a:avLst/>
          </a:prstGeom>
        </p:spPr>
      </p:pic>
      <p:pic>
        <p:nvPicPr>
          <p:cNvPr id="26" name="Graphic 25" descr="Truck">
            <a:extLst>
              <a:ext uri="{FF2B5EF4-FFF2-40B4-BE49-F238E27FC236}">
                <a16:creationId xmlns:a16="http://schemas.microsoft.com/office/drawing/2014/main" id="{AF06028D-8A34-644E-BD5C-1445E3508EFD}"/>
              </a:ext>
            </a:extLst>
          </p:cNvPr>
          <p:cNvPicPr>
            <a:picLocks noChangeAspect="1"/>
          </p:cNvPicPr>
          <p:nvPr userDrawn="1"/>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7863829" y="5184535"/>
            <a:ext cx="664427" cy="664427"/>
          </a:xfrm>
          <a:prstGeom prst="rect">
            <a:avLst/>
          </a:prstGeom>
        </p:spPr>
      </p:pic>
      <p:pic>
        <p:nvPicPr>
          <p:cNvPr id="27" name="Graphic 26" descr="Airplane">
            <a:extLst>
              <a:ext uri="{FF2B5EF4-FFF2-40B4-BE49-F238E27FC236}">
                <a16:creationId xmlns:a16="http://schemas.microsoft.com/office/drawing/2014/main" id="{901E5AEE-E4C6-1E4D-9B6D-42E860119303}"/>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8618804" y="5184535"/>
            <a:ext cx="664427" cy="664427"/>
          </a:xfrm>
          <a:prstGeom prst="rect">
            <a:avLst/>
          </a:prstGeom>
        </p:spPr>
      </p:pic>
      <p:pic>
        <p:nvPicPr>
          <p:cNvPr id="28" name="Graphic 27" descr="Cruise ship">
            <a:extLst>
              <a:ext uri="{FF2B5EF4-FFF2-40B4-BE49-F238E27FC236}">
                <a16:creationId xmlns:a16="http://schemas.microsoft.com/office/drawing/2014/main" id="{7544DD1E-9452-4649-9331-F4F70C71B184}"/>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9347472" y="5010292"/>
            <a:ext cx="974112" cy="974112"/>
          </a:xfrm>
          <a:prstGeom prst="rect">
            <a:avLst/>
          </a:prstGeom>
        </p:spPr>
      </p:pic>
      <p:sp>
        <p:nvSpPr>
          <p:cNvPr id="29" name="Title 1">
            <a:extLst>
              <a:ext uri="{FF2B5EF4-FFF2-40B4-BE49-F238E27FC236}">
                <a16:creationId xmlns:a16="http://schemas.microsoft.com/office/drawing/2014/main" id="{9FF2E120-D561-0D41-B2D2-510879E880DD}"/>
              </a:ext>
            </a:extLst>
          </p:cNvPr>
          <p:cNvSpPr txBox="1">
            <a:spLocks/>
          </p:cNvSpPr>
          <p:nvPr userDrawn="1"/>
        </p:nvSpPr>
        <p:spPr>
          <a:xfrm>
            <a:off x="7313935" y="1673085"/>
            <a:ext cx="4315808" cy="480531"/>
          </a:xfrm>
          <a:prstGeom prst="rect">
            <a:avLst/>
          </a:prstGeom>
        </p:spPr>
        <p:txBody>
          <a:bodyPr vert="horz" lIns="121920" tIns="60960" rIns="121920" bIns="60960" rtlCol="0" anchor="b">
            <a:normAutofit fontScale="92500"/>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Weather/climate icons (copy/paste)</a:t>
            </a:r>
          </a:p>
        </p:txBody>
      </p:sp>
      <p:pic>
        <p:nvPicPr>
          <p:cNvPr id="30" name="Graphic 29" descr="Sun">
            <a:extLst>
              <a:ext uri="{FF2B5EF4-FFF2-40B4-BE49-F238E27FC236}">
                <a16:creationId xmlns:a16="http://schemas.microsoft.com/office/drawing/2014/main" id="{CD15CA53-0543-964C-89FD-547BD701A07B}"/>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7513592" y="2432263"/>
            <a:ext cx="583320" cy="583320"/>
          </a:xfrm>
          <a:prstGeom prst="rect">
            <a:avLst/>
          </a:prstGeom>
        </p:spPr>
      </p:pic>
      <p:pic>
        <p:nvPicPr>
          <p:cNvPr id="31" name="Graphic 30" descr="Cloud">
            <a:extLst>
              <a:ext uri="{FF2B5EF4-FFF2-40B4-BE49-F238E27FC236}">
                <a16:creationId xmlns:a16="http://schemas.microsoft.com/office/drawing/2014/main" id="{A1149F20-D008-8E43-AF2C-ACB7CBCD1609}"/>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8126881" y="2425620"/>
            <a:ext cx="583320" cy="583320"/>
          </a:xfrm>
          <a:prstGeom prst="rect">
            <a:avLst/>
          </a:prstGeom>
        </p:spPr>
      </p:pic>
      <p:pic>
        <p:nvPicPr>
          <p:cNvPr id="32" name="Graphic 31" descr="Partial sun">
            <a:extLst>
              <a:ext uri="{FF2B5EF4-FFF2-40B4-BE49-F238E27FC236}">
                <a16:creationId xmlns:a16="http://schemas.microsoft.com/office/drawing/2014/main" id="{FBFF43FF-D8C0-6248-965C-71ED0DC42779}"/>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8856767" y="2425620"/>
            <a:ext cx="583320" cy="583320"/>
          </a:xfrm>
          <a:prstGeom prst="rect">
            <a:avLst/>
          </a:prstGeom>
        </p:spPr>
      </p:pic>
      <p:pic>
        <p:nvPicPr>
          <p:cNvPr id="33" name="Graphic 32" descr="Lightning">
            <a:extLst>
              <a:ext uri="{FF2B5EF4-FFF2-40B4-BE49-F238E27FC236}">
                <a16:creationId xmlns:a16="http://schemas.microsoft.com/office/drawing/2014/main" id="{103E25D2-0D37-3842-ACE7-C2D1A969EBB6}"/>
              </a:ext>
            </a:extLst>
          </p:cNvPr>
          <p:cNvPicPr>
            <a:picLocks noChangeAspect="1"/>
          </p:cNvPicPr>
          <p:nvPr userDrawn="1"/>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9586652" y="2425620"/>
            <a:ext cx="583320" cy="583320"/>
          </a:xfrm>
          <a:prstGeom prst="rect">
            <a:avLst/>
          </a:prstGeom>
        </p:spPr>
      </p:pic>
      <p:pic>
        <p:nvPicPr>
          <p:cNvPr id="34" name="Graphic 33" descr="Thermometer">
            <a:extLst>
              <a:ext uri="{FF2B5EF4-FFF2-40B4-BE49-F238E27FC236}">
                <a16:creationId xmlns:a16="http://schemas.microsoft.com/office/drawing/2014/main" id="{22A8B876-6F52-FA4E-83F7-1179A6358ED6}"/>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10316537" y="2425620"/>
            <a:ext cx="583320" cy="583320"/>
          </a:xfrm>
          <a:prstGeom prst="rect">
            <a:avLst/>
          </a:prstGeom>
        </p:spPr>
      </p:pic>
      <p:pic>
        <p:nvPicPr>
          <p:cNvPr id="35" name="Graphic 34" descr="Snow">
            <a:extLst>
              <a:ext uri="{FF2B5EF4-FFF2-40B4-BE49-F238E27FC236}">
                <a16:creationId xmlns:a16="http://schemas.microsoft.com/office/drawing/2014/main" id="{37868593-C47E-EE4D-A4A0-6BCCA45EC4F0}"/>
              </a:ext>
            </a:extLst>
          </p:cNvPr>
          <p:cNvPicPr>
            <a:picLocks noChangeAspect="1"/>
          </p:cNvPicPr>
          <p:nvPr userDrawn="1"/>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7589148" y="3219108"/>
            <a:ext cx="583320" cy="583320"/>
          </a:xfrm>
          <a:prstGeom prst="rect">
            <a:avLst/>
          </a:prstGeom>
        </p:spPr>
      </p:pic>
      <p:pic>
        <p:nvPicPr>
          <p:cNvPr id="36" name="Graphic 35" descr="Rain">
            <a:extLst>
              <a:ext uri="{FF2B5EF4-FFF2-40B4-BE49-F238E27FC236}">
                <a16:creationId xmlns:a16="http://schemas.microsoft.com/office/drawing/2014/main" id="{727B9334-0F71-1144-8A9C-503E19965B3C}"/>
              </a:ext>
            </a:extLst>
          </p:cNvPr>
          <p:cNvPicPr>
            <a:picLocks noChangeAspect="1"/>
          </p:cNvPicPr>
          <p:nvPr userDrawn="1"/>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8319032" y="3219108"/>
            <a:ext cx="583320" cy="583320"/>
          </a:xfrm>
          <a:prstGeom prst="rect">
            <a:avLst/>
          </a:prstGeom>
        </p:spPr>
      </p:pic>
    </p:spTree>
    <p:extLst>
      <p:ext uri="{BB962C8B-B14F-4D97-AF65-F5344CB8AC3E}">
        <p14:creationId xmlns:p14="http://schemas.microsoft.com/office/powerpoint/2010/main" val="593879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 Library-2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9F6B-4580-4E45-B391-4ED40F72E51B}"/>
              </a:ext>
            </a:extLst>
          </p:cNvPr>
          <p:cNvSpPr>
            <a:spLocks noGrp="1"/>
          </p:cNvSpPr>
          <p:nvPr>
            <p:ph type="title" hasCustomPrompt="1"/>
          </p:nvPr>
        </p:nvSpPr>
        <p:spPr>
          <a:xfrm>
            <a:off x="428495" y="948989"/>
            <a:ext cx="11371232" cy="346412"/>
          </a:xfrm>
        </p:spPr>
        <p:txBody>
          <a:bodyPr>
            <a:normAutofit/>
          </a:bodyPr>
          <a:lstStyle>
            <a:lvl1pPr marL="0" marR="0" indent="0" algn="l" defTabSz="342830" rtl="0" eaLnBrk="1" fontAlgn="auto" latinLnBrk="0" hangingPunct="1">
              <a:lnSpc>
                <a:spcPts val="2251"/>
              </a:lnSpc>
              <a:spcBef>
                <a:spcPct val="0"/>
              </a:spcBef>
              <a:spcAft>
                <a:spcPts val="0"/>
              </a:spcAft>
              <a:buClrTx/>
              <a:buSzTx/>
              <a:buFontTx/>
              <a:buNone/>
              <a:tabLst/>
              <a:defRPr sz="2667" i="1">
                <a:solidFill>
                  <a:srgbClr val="C00000"/>
                </a:solidFill>
              </a:defRPr>
            </a:lvl1pPr>
          </a:lstStyle>
          <a:p>
            <a:r>
              <a:rPr lang="en-US" dirty="0"/>
              <a:t>Resource Library – Do not include in presentation</a:t>
            </a:r>
          </a:p>
        </p:txBody>
      </p:sp>
      <p:sp>
        <p:nvSpPr>
          <p:cNvPr id="37" name="Title 1">
            <a:extLst>
              <a:ext uri="{FF2B5EF4-FFF2-40B4-BE49-F238E27FC236}">
                <a16:creationId xmlns:a16="http://schemas.microsoft.com/office/drawing/2014/main" id="{281C213F-8C4C-EC43-9CCE-F8411E92DEB1}"/>
              </a:ext>
            </a:extLst>
          </p:cNvPr>
          <p:cNvSpPr txBox="1">
            <a:spLocks/>
          </p:cNvSpPr>
          <p:nvPr userDrawn="1"/>
        </p:nvSpPr>
        <p:spPr>
          <a:xfrm>
            <a:off x="428495" y="1707208"/>
            <a:ext cx="4315808" cy="449056"/>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Environmental icons (copy/paste)</a:t>
            </a:r>
          </a:p>
        </p:txBody>
      </p:sp>
      <p:pic>
        <p:nvPicPr>
          <p:cNvPr id="38" name="Graphic 37" descr="City">
            <a:extLst>
              <a:ext uri="{FF2B5EF4-FFF2-40B4-BE49-F238E27FC236}">
                <a16:creationId xmlns:a16="http://schemas.microsoft.com/office/drawing/2014/main" id="{55BEBE72-EC22-7243-9F12-32EBFA5D920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4062" y="2268105"/>
            <a:ext cx="712425" cy="712425"/>
          </a:xfrm>
          <a:prstGeom prst="rect">
            <a:avLst/>
          </a:prstGeom>
        </p:spPr>
      </p:pic>
      <p:pic>
        <p:nvPicPr>
          <p:cNvPr id="39" name="Graphic 38" descr="Factory">
            <a:extLst>
              <a:ext uri="{FF2B5EF4-FFF2-40B4-BE49-F238E27FC236}">
                <a16:creationId xmlns:a16="http://schemas.microsoft.com/office/drawing/2014/main" id="{39AE1246-EE91-B440-AC11-168329B1E0B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77288" y="2232310"/>
            <a:ext cx="712425" cy="712425"/>
          </a:xfrm>
          <a:prstGeom prst="rect">
            <a:avLst/>
          </a:prstGeom>
        </p:spPr>
      </p:pic>
      <p:pic>
        <p:nvPicPr>
          <p:cNvPr id="40" name="Graphic 39" descr="Home">
            <a:extLst>
              <a:ext uri="{FF2B5EF4-FFF2-40B4-BE49-F238E27FC236}">
                <a16:creationId xmlns:a16="http://schemas.microsoft.com/office/drawing/2014/main" id="{82485854-FAAE-B14D-B0C8-7D675E0F858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424222" y="2197329"/>
            <a:ext cx="712425" cy="712425"/>
          </a:xfrm>
          <a:prstGeom prst="rect">
            <a:avLst/>
          </a:prstGeom>
        </p:spPr>
      </p:pic>
      <p:pic>
        <p:nvPicPr>
          <p:cNvPr id="41" name="Graphic 40" descr="Barn">
            <a:extLst>
              <a:ext uri="{FF2B5EF4-FFF2-40B4-BE49-F238E27FC236}">
                <a16:creationId xmlns:a16="http://schemas.microsoft.com/office/drawing/2014/main" id="{B22CE637-44A0-AC4A-8F0F-B3694EC83E2F}"/>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954489" y="2197329"/>
            <a:ext cx="712425" cy="712425"/>
          </a:xfrm>
          <a:prstGeom prst="rect">
            <a:avLst/>
          </a:prstGeom>
        </p:spPr>
      </p:pic>
      <p:pic>
        <p:nvPicPr>
          <p:cNvPr id="42" name="Graphic 41" descr="Tractor">
            <a:extLst>
              <a:ext uri="{FF2B5EF4-FFF2-40B4-BE49-F238E27FC236}">
                <a16:creationId xmlns:a16="http://schemas.microsoft.com/office/drawing/2014/main" id="{E0476EC4-62E6-3F46-B1CC-114BEC0BA9D7}"/>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313837" y="2268105"/>
            <a:ext cx="712425" cy="712425"/>
          </a:xfrm>
          <a:prstGeom prst="rect">
            <a:avLst/>
          </a:prstGeom>
        </p:spPr>
      </p:pic>
      <p:pic>
        <p:nvPicPr>
          <p:cNvPr id="43" name="Graphic 42" descr="Wave">
            <a:extLst>
              <a:ext uri="{FF2B5EF4-FFF2-40B4-BE49-F238E27FC236}">
                <a16:creationId xmlns:a16="http://schemas.microsoft.com/office/drawing/2014/main" id="{88E3F980-C80D-BA49-985A-6E11A772A760}"/>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762981" y="2268105"/>
            <a:ext cx="712425" cy="712425"/>
          </a:xfrm>
          <a:prstGeom prst="rect">
            <a:avLst/>
          </a:prstGeom>
        </p:spPr>
      </p:pic>
      <p:pic>
        <p:nvPicPr>
          <p:cNvPr id="44" name="Graphic 43" descr="Plant">
            <a:extLst>
              <a:ext uri="{FF2B5EF4-FFF2-40B4-BE49-F238E27FC236}">
                <a16:creationId xmlns:a16="http://schemas.microsoft.com/office/drawing/2014/main" id="{A953B9F7-52F8-804D-A980-D4BC5C3B5869}"/>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815785" y="2268105"/>
            <a:ext cx="608447" cy="608447"/>
          </a:xfrm>
          <a:prstGeom prst="rect">
            <a:avLst/>
          </a:prstGeom>
        </p:spPr>
      </p:pic>
      <p:pic>
        <p:nvPicPr>
          <p:cNvPr id="45" name="Graphic 44" descr="South America">
            <a:extLst>
              <a:ext uri="{FF2B5EF4-FFF2-40B4-BE49-F238E27FC236}">
                <a16:creationId xmlns:a16="http://schemas.microsoft.com/office/drawing/2014/main" id="{C381CA5A-5DB5-A944-BCCA-8B1E7ACD4108}"/>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607634" y="4564355"/>
            <a:ext cx="865799" cy="865799"/>
          </a:xfrm>
          <a:prstGeom prst="rect">
            <a:avLst/>
          </a:prstGeom>
        </p:spPr>
      </p:pic>
      <p:pic>
        <p:nvPicPr>
          <p:cNvPr id="46" name="Graphic 45" descr="North America">
            <a:extLst>
              <a:ext uri="{FF2B5EF4-FFF2-40B4-BE49-F238E27FC236}">
                <a16:creationId xmlns:a16="http://schemas.microsoft.com/office/drawing/2014/main" id="{E2A337C3-9EB1-8748-8B92-A8D07E8180C1}"/>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09726" y="4564357"/>
            <a:ext cx="865799" cy="865799"/>
          </a:xfrm>
          <a:prstGeom prst="rect">
            <a:avLst/>
          </a:prstGeom>
        </p:spPr>
      </p:pic>
      <p:pic>
        <p:nvPicPr>
          <p:cNvPr id="47" name="Graphic 46" descr="Asia">
            <a:extLst>
              <a:ext uri="{FF2B5EF4-FFF2-40B4-BE49-F238E27FC236}">
                <a16:creationId xmlns:a16="http://schemas.microsoft.com/office/drawing/2014/main" id="{9CC1A0FA-A66E-D74A-8A20-02D0A204577A}"/>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689713" y="4512449"/>
            <a:ext cx="865799" cy="865799"/>
          </a:xfrm>
          <a:prstGeom prst="rect">
            <a:avLst/>
          </a:prstGeom>
        </p:spPr>
      </p:pic>
      <p:pic>
        <p:nvPicPr>
          <p:cNvPr id="48" name="Graphic 47" descr="Australia">
            <a:extLst>
              <a:ext uri="{FF2B5EF4-FFF2-40B4-BE49-F238E27FC236}">
                <a16:creationId xmlns:a16="http://schemas.microsoft.com/office/drawing/2014/main" id="{5EED13D8-356F-7541-95C7-3D6DA760926A}"/>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705503" y="4575265"/>
            <a:ext cx="865799" cy="865799"/>
          </a:xfrm>
          <a:prstGeom prst="rect">
            <a:avLst/>
          </a:prstGeom>
        </p:spPr>
      </p:pic>
      <p:pic>
        <p:nvPicPr>
          <p:cNvPr id="49" name="Graphic 48" descr="Europe">
            <a:extLst>
              <a:ext uri="{FF2B5EF4-FFF2-40B4-BE49-F238E27FC236}">
                <a16:creationId xmlns:a16="http://schemas.microsoft.com/office/drawing/2014/main" id="{591A6BCA-955E-4F41-ABA6-94FC8BDA3632}"/>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15679" y="5213353"/>
            <a:ext cx="865799" cy="865799"/>
          </a:xfrm>
          <a:prstGeom prst="rect">
            <a:avLst/>
          </a:prstGeom>
        </p:spPr>
      </p:pic>
      <p:pic>
        <p:nvPicPr>
          <p:cNvPr id="50" name="Graphic 49" descr="Africa">
            <a:extLst>
              <a:ext uri="{FF2B5EF4-FFF2-40B4-BE49-F238E27FC236}">
                <a16:creationId xmlns:a16="http://schemas.microsoft.com/office/drawing/2014/main" id="{6E255A08-2979-8C43-9FB4-6EF7033FBA5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2099775" y="5213353"/>
            <a:ext cx="865799" cy="865799"/>
          </a:xfrm>
          <a:prstGeom prst="rect">
            <a:avLst/>
          </a:prstGeom>
        </p:spPr>
      </p:pic>
      <p:sp>
        <p:nvSpPr>
          <p:cNvPr id="51" name="Title 1">
            <a:extLst>
              <a:ext uri="{FF2B5EF4-FFF2-40B4-BE49-F238E27FC236}">
                <a16:creationId xmlns:a16="http://schemas.microsoft.com/office/drawing/2014/main" id="{F9D37A1D-F3DC-DA43-8004-D23DDB339517}"/>
              </a:ext>
            </a:extLst>
          </p:cNvPr>
          <p:cNvSpPr txBox="1">
            <a:spLocks/>
          </p:cNvSpPr>
          <p:nvPr userDrawn="1"/>
        </p:nvSpPr>
        <p:spPr>
          <a:xfrm>
            <a:off x="428495" y="3915357"/>
            <a:ext cx="4315808" cy="480531"/>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Regional icons (copy/paste)</a:t>
            </a:r>
          </a:p>
        </p:txBody>
      </p:sp>
      <p:pic>
        <p:nvPicPr>
          <p:cNvPr id="52" name="Graphic 51" descr="Marker">
            <a:extLst>
              <a:ext uri="{FF2B5EF4-FFF2-40B4-BE49-F238E27FC236}">
                <a16:creationId xmlns:a16="http://schemas.microsoft.com/office/drawing/2014/main" id="{2D6F7E03-92C7-C142-9F23-A38BC392A443}"/>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992565" y="4724905"/>
            <a:ext cx="979737" cy="979737"/>
          </a:xfrm>
          <a:prstGeom prst="rect">
            <a:avLst/>
          </a:prstGeom>
        </p:spPr>
      </p:pic>
      <p:pic>
        <p:nvPicPr>
          <p:cNvPr id="53" name="Graphic 52" descr="Marker">
            <a:extLst>
              <a:ext uri="{FF2B5EF4-FFF2-40B4-BE49-F238E27FC236}">
                <a16:creationId xmlns:a16="http://schemas.microsoft.com/office/drawing/2014/main" id="{4ED333A4-9993-4045-A592-75DC98C52C1B}"/>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859713" y="4724905"/>
            <a:ext cx="979737" cy="979737"/>
          </a:xfrm>
          <a:prstGeom prst="rect">
            <a:avLst/>
          </a:prstGeom>
        </p:spPr>
      </p:pic>
      <p:pic>
        <p:nvPicPr>
          <p:cNvPr id="54" name="Graphic 53" descr="Marker">
            <a:extLst>
              <a:ext uri="{FF2B5EF4-FFF2-40B4-BE49-F238E27FC236}">
                <a16:creationId xmlns:a16="http://schemas.microsoft.com/office/drawing/2014/main" id="{3A566100-B3FB-D345-87B4-32BC9A7E96AC}"/>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726861" y="4724905"/>
            <a:ext cx="979737" cy="979737"/>
          </a:xfrm>
          <a:prstGeom prst="rect">
            <a:avLst/>
          </a:prstGeom>
        </p:spPr>
      </p:pic>
      <p:sp>
        <p:nvSpPr>
          <p:cNvPr id="55" name="Title 1">
            <a:extLst>
              <a:ext uri="{FF2B5EF4-FFF2-40B4-BE49-F238E27FC236}">
                <a16:creationId xmlns:a16="http://schemas.microsoft.com/office/drawing/2014/main" id="{EC2345B9-C0B6-ED4E-8353-9B29CEE8794B}"/>
              </a:ext>
            </a:extLst>
          </p:cNvPr>
          <p:cNvSpPr txBox="1">
            <a:spLocks/>
          </p:cNvSpPr>
          <p:nvPr userDrawn="1"/>
        </p:nvSpPr>
        <p:spPr>
          <a:xfrm>
            <a:off x="5920523" y="3953234"/>
            <a:ext cx="4315808" cy="492497"/>
          </a:xfrm>
          <a:prstGeom prst="rect">
            <a:avLst/>
          </a:prstGeom>
        </p:spPr>
        <p:txBody>
          <a:bodyPr vert="horz" lIns="121920" tIns="60960" rIns="121920" bIns="60960" rtlCol="0" anchor="b">
            <a:normAutofit/>
          </a:bodyPr>
          <a:lstStyle>
            <a:lvl1pPr algn="l" defTabSz="758952" rtl="0" eaLnBrk="1" latinLnBrk="0" hangingPunct="1">
              <a:lnSpc>
                <a:spcPct val="90000"/>
              </a:lnSpc>
              <a:spcBef>
                <a:spcPct val="0"/>
              </a:spcBef>
              <a:buNone/>
              <a:defRPr sz="3652" i="1" kern="1200">
                <a:solidFill>
                  <a:srgbClr val="C00000"/>
                </a:solidFill>
                <a:latin typeface="+mj-lt"/>
                <a:ea typeface="+mj-ea"/>
                <a:cs typeface="+mj-cs"/>
              </a:defRPr>
            </a:lvl1pPr>
          </a:lstStyle>
          <a:p>
            <a:pPr marL="0" marR="0" lvl="0" indent="0" algn="l" defTabSz="1011911" rtl="0" eaLnBrk="1" fontAlgn="auto" latinLnBrk="0" hangingPunct="1">
              <a:lnSpc>
                <a:spcPct val="90000"/>
              </a:lnSpc>
              <a:spcBef>
                <a:spcPct val="0"/>
              </a:spcBef>
              <a:spcAft>
                <a:spcPts val="0"/>
              </a:spcAft>
              <a:buClrTx/>
              <a:buSzTx/>
              <a:buFontTx/>
              <a:buNone/>
              <a:tabLst/>
              <a:defRPr/>
            </a:pPr>
            <a:r>
              <a:rPr kumimoji="0" lang="en-US" sz="2133" b="0" i="0" u="none" strike="noStrike" kern="1200" cap="none" spc="0" normalizeH="0" baseline="0" noProof="0" dirty="0">
                <a:ln>
                  <a:noFill/>
                </a:ln>
                <a:solidFill>
                  <a:srgbClr val="FFFFFF">
                    <a:lumMod val="50000"/>
                  </a:srgbClr>
                </a:solidFill>
                <a:effectLst/>
                <a:uLnTx/>
                <a:uFillTx/>
                <a:latin typeface="Arial" panose="020B0604020202020204"/>
                <a:ea typeface="+mj-ea"/>
                <a:cs typeface="+mj-cs"/>
              </a:rPr>
              <a:t>Map-related icons (copy/paste)</a:t>
            </a:r>
          </a:p>
        </p:txBody>
      </p:sp>
      <p:pic>
        <p:nvPicPr>
          <p:cNvPr id="56" name="Graphic 55" descr="Direction">
            <a:extLst>
              <a:ext uri="{FF2B5EF4-FFF2-40B4-BE49-F238E27FC236}">
                <a16:creationId xmlns:a16="http://schemas.microsoft.com/office/drawing/2014/main" id="{9A3F8DB5-6E33-E048-9C59-4CFE280F5428}"/>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6018798" y="5825233"/>
            <a:ext cx="651284" cy="651284"/>
          </a:xfrm>
          <a:prstGeom prst="rect">
            <a:avLst/>
          </a:prstGeom>
        </p:spPr>
      </p:pic>
      <p:pic>
        <p:nvPicPr>
          <p:cNvPr id="57" name="Graphic 56" descr="Compass">
            <a:extLst>
              <a:ext uri="{FF2B5EF4-FFF2-40B4-BE49-F238E27FC236}">
                <a16:creationId xmlns:a16="http://schemas.microsoft.com/office/drawing/2014/main" id="{C564F98C-32FC-6D49-A12C-663AB504C689}"/>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7026261" y="5751789"/>
            <a:ext cx="654723" cy="654723"/>
          </a:xfrm>
          <a:prstGeom prst="rect">
            <a:avLst/>
          </a:prstGeom>
        </p:spPr>
      </p:pic>
      <p:pic>
        <p:nvPicPr>
          <p:cNvPr id="58" name="Graphic 57" descr="Map with pin">
            <a:extLst>
              <a:ext uri="{FF2B5EF4-FFF2-40B4-BE49-F238E27FC236}">
                <a16:creationId xmlns:a16="http://schemas.microsoft.com/office/drawing/2014/main" id="{5C521E9D-07AC-1442-9245-4C78BDF80F7D}"/>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8024085" y="5751790"/>
            <a:ext cx="707149" cy="707149"/>
          </a:xfrm>
          <a:prstGeom prst="rect">
            <a:avLst/>
          </a:prstGeom>
        </p:spPr>
      </p:pic>
      <p:pic>
        <p:nvPicPr>
          <p:cNvPr id="59" name="Graphic 58" descr="World">
            <a:extLst>
              <a:ext uri="{FF2B5EF4-FFF2-40B4-BE49-F238E27FC236}">
                <a16:creationId xmlns:a16="http://schemas.microsoft.com/office/drawing/2014/main" id="{5CA74FE5-E57D-A746-BC9B-995C09077A46}"/>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9194274" y="5713003"/>
            <a:ext cx="738317" cy="738317"/>
          </a:xfrm>
          <a:prstGeom prst="rect">
            <a:avLst/>
          </a:prstGeom>
        </p:spPr>
      </p:pic>
    </p:spTree>
    <p:extLst>
      <p:ext uri="{BB962C8B-B14F-4D97-AF65-F5344CB8AC3E}">
        <p14:creationId xmlns:p14="http://schemas.microsoft.com/office/powerpoint/2010/main" val="3650280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8092B6-A123-46EC-BF50-03F2FB203915}" type="datetime1">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2026446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5158-DC4E-A843-5362-C1C07897D4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E82EC4-E45F-E5EE-EC6C-E69F0D2357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197718-8FDD-CE2A-FD26-6645044E2050}"/>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5" name="Footer Placeholder 4">
            <a:extLst>
              <a:ext uri="{FF2B5EF4-FFF2-40B4-BE49-F238E27FC236}">
                <a16:creationId xmlns:a16="http://schemas.microsoft.com/office/drawing/2014/main" id="{9955E4F1-FA72-3951-5E8D-FB9C120D0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9CCE5-2FD7-7593-513C-7B9D936ED444}"/>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1414901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0A229E-C989-424C-9017-B03FC10BB43E}" type="datetime1">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3253798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B7D8AC-9EA2-4895-AF57-01EC7384D755}" type="datetime1">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3633876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1A494C-13D4-4B50-8440-9801FD35581A}" type="datetime1">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3063803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15BDD9-660B-4F2C-93F8-131094B3CCBA}" type="datetime1">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974862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AF1EA2-F896-49E9-81CF-5B2C1F88AA58}" type="datetime1">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3427654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F550D-4909-4D27-AA94-59ED2800A103}" type="datetime1">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3588209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343079-D5E0-49E4-AD02-4CF3FBFD6792}" type="datetime1">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3145078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92AD28-BF3E-4024-90A2-EE68BDBE77CF}" type="datetime1">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1311417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02AB62-D66A-4C12-8A10-9AB694E10E7A}" type="datetime1">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1011064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83B1C6-F6BF-413E-9C1C-C5E8435AACEF}" type="datetime1">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E553F-BC03-4B0D-8D32-5C769E3BEC4F}" type="slidenum">
              <a:rPr lang="en-US" smtClean="0"/>
              <a:t>‹#›</a:t>
            </a:fld>
            <a:endParaRPr lang="en-US"/>
          </a:p>
        </p:txBody>
      </p:sp>
    </p:spTree>
    <p:extLst>
      <p:ext uri="{BB962C8B-B14F-4D97-AF65-F5344CB8AC3E}">
        <p14:creationId xmlns:p14="http://schemas.microsoft.com/office/powerpoint/2010/main" val="162946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6F1B-BAF5-BA61-2F91-5ADE475189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DCD33-8313-DC8E-38DE-0C14FBBC91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B3C55-DFAC-D975-6FD8-9CE32F7390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CE15E9-85CB-BC03-07FD-148A5A3A20D4}"/>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6" name="Footer Placeholder 5">
            <a:extLst>
              <a:ext uri="{FF2B5EF4-FFF2-40B4-BE49-F238E27FC236}">
                <a16:creationId xmlns:a16="http://schemas.microsoft.com/office/drawing/2014/main" id="{6CEC2B0B-D3DD-BE99-1F24-A67CE4401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70CA3-9806-E232-416B-B80EE46F693B}"/>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3070847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720004" y="1440000"/>
            <a:ext cx="10773833"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
            <a:ext cx="2321941" cy="746125"/>
          </a:xfrm>
          <a:prstGeom prst="rect">
            <a:avLst/>
          </a:prstGeom>
        </p:spPr>
      </p:pic>
      <p:cxnSp>
        <p:nvCxnSpPr>
          <p:cNvPr id="6" name="Straight Connector 5"/>
          <p:cNvCxnSpPr/>
          <p:nvPr userDrawn="1"/>
        </p:nvCxnSpPr>
        <p:spPr>
          <a:xfrm>
            <a:off x="0" y="746125"/>
            <a:ext cx="12192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2474811" y="119643"/>
            <a:ext cx="9717188"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130258" y="823853"/>
            <a:ext cx="11944513" cy="684212"/>
          </a:xfrm>
        </p:spPr>
        <p:txBody>
          <a:bodyPr anchor="ctr">
            <a:normAutofit/>
          </a:bodyPr>
          <a:lstStyle>
            <a:lvl1pPr marL="0" indent="0" algn="ctr">
              <a:buNone/>
              <a:defRPr sz="1800" b="0">
                <a:solidFill>
                  <a:srgbClr val="4C9BDB"/>
                </a:solidFill>
                <a:latin typeface="Calibri"/>
                <a:cs typeface="Calibri"/>
              </a:defRPr>
            </a:lvl1pPr>
            <a:lvl3pPr marL="914377"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130258" y="5692797"/>
            <a:ext cx="11944513" cy="1077321"/>
          </a:xfrm>
        </p:spPr>
        <p:txBody>
          <a:bodyPr anchor="b" anchorCtr="0">
            <a:normAutofit/>
          </a:bodyPr>
          <a:lstStyle>
            <a:lvl1pPr marL="0" indent="0" algn="ctr">
              <a:buNone/>
              <a:defRPr sz="1400" b="0">
                <a:solidFill>
                  <a:srgbClr val="4C9BDB"/>
                </a:solidFill>
                <a:latin typeface="Calibri"/>
                <a:cs typeface="Calibri"/>
              </a:defRPr>
            </a:lvl1pPr>
            <a:lvl3pPr marL="914377" indent="0">
              <a:buNone/>
              <a:defRPr/>
            </a:lvl3pPr>
          </a:lstStyle>
          <a:p>
            <a:pPr lvl="0"/>
            <a:r>
              <a:rPr lang="en-GB" dirty="0"/>
              <a:t>Click to edit Master text styles</a:t>
            </a:r>
          </a:p>
        </p:txBody>
      </p:sp>
    </p:spTree>
    <p:extLst>
      <p:ext uri="{BB962C8B-B14F-4D97-AF65-F5344CB8AC3E}">
        <p14:creationId xmlns:p14="http://schemas.microsoft.com/office/powerpoint/2010/main" val="2220788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A73A-6257-F06D-584B-A65B866C90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E74966-E824-C6E4-9A5A-81E933848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C59C8-DFDD-BC14-F54D-63D2BE1C279F}"/>
              </a:ext>
            </a:extLst>
          </p:cNvPr>
          <p:cNvSpPr>
            <a:spLocks noGrp="1"/>
          </p:cNvSpPr>
          <p:nvPr>
            <p:ph type="dt" sz="half" idx="10"/>
          </p:nvPr>
        </p:nvSpPr>
        <p:spPr/>
        <p:txBody>
          <a:bodyPr/>
          <a:lstStyle/>
          <a:p>
            <a:r>
              <a:rPr lang="en-US"/>
              <a:t>03/23/2023</a:t>
            </a:r>
          </a:p>
        </p:txBody>
      </p:sp>
      <p:sp>
        <p:nvSpPr>
          <p:cNvPr id="5" name="Footer Placeholder 4">
            <a:extLst>
              <a:ext uri="{FF2B5EF4-FFF2-40B4-BE49-F238E27FC236}">
                <a16:creationId xmlns:a16="http://schemas.microsoft.com/office/drawing/2014/main" id="{E86D1038-1503-629F-29FE-84B04F64BCB9}"/>
              </a:ext>
            </a:extLst>
          </p:cNvPr>
          <p:cNvSpPr>
            <a:spLocks noGrp="1"/>
          </p:cNvSpPr>
          <p:nvPr>
            <p:ph type="ftr" sz="quarter" idx="11"/>
          </p:nvPr>
        </p:nvSpPr>
        <p:spPr/>
        <p:txBody>
          <a:bodyPr/>
          <a:lstStyle/>
          <a:p>
            <a:r>
              <a:rPr lang="en-US"/>
              <a:t>Prof. Shobhakar Dhakal (Nov 2022)</a:t>
            </a:r>
          </a:p>
        </p:txBody>
      </p:sp>
      <p:sp>
        <p:nvSpPr>
          <p:cNvPr id="6" name="Slide Number Placeholder 5">
            <a:extLst>
              <a:ext uri="{FF2B5EF4-FFF2-40B4-BE49-F238E27FC236}">
                <a16:creationId xmlns:a16="http://schemas.microsoft.com/office/drawing/2014/main" id="{D1563AF3-E98C-4978-A4B6-B126FD3FC3B6}"/>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3806934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854E-D738-F59E-AAE5-6FFC3FC597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4E760-8976-EA5E-9639-999B2AE09D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6E715-F05C-818B-E427-AF69364DF750}"/>
              </a:ext>
            </a:extLst>
          </p:cNvPr>
          <p:cNvSpPr>
            <a:spLocks noGrp="1"/>
          </p:cNvSpPr>
          <p:nvPr>
            <p:ph type="dt" sz="half" idx="10"/>
          </p:nvPr>
        </p:nvSpPr>
        <p:spPr/>
        <p:txBody>
          <a:bodyPr/>
          <a:lstStyle/>
          <a:p>
            <a:r>
              <a:rPr lang="en-US"/>
              <a:t>03/23/2023</a:t>
            </a:r>
          </a:p>
        </p:txBody>
      </p:sp>
      <p:sp>
        <p:nvSpPr>
          <p:cNvPr id="5" name="Footer Placeholder 4">
            <a:extLst>
              <a:ext uri="{FF2B5EF4-FFF2-40B4-BE49-F238E27FC236}">
                <a16:creationId xmlns:a16="http://schemas.microsoft.com/office/drawing/2014/main" id="{F8D4B697-7FEB-C148-3057-C87736BECDCF}"/>
              </a:ext>
            </a:extLst>
          </p:cNvPr>
          <p:cNvSpPr>
            <a:spLocks noGrp="1"/>
          </p:cNvSpPr>
          <p:nvPr>
            <p:ph type="ftr" sz="quarter" idx="11"/>
          </p:nvPr>
        </p:nvSpPr>
        <p:spPr/>
        <p:txBody>
          <a:bodyPr/>
          <a:lstStyle/>
          <a:p>
            <a:r>
              <a:rPr lang="en-US"/>
              <a:t>Prof. Shobhakar Dhakal (Nov 2022)</a:t>
            </a:r>
          </a:p>
        </p:txBody>
      </p:sp>
      <p:sp>
        <p:nvSpPr>
          <p:cNvPr id="6" name="Slide Number Placeholder 5">
            <a:extLst>
              <a:ext uri="{FF2B5EF4-FFF2-40B4-BE49-F238E27FC236}">
                <a16:creationId xmlns:a16="http://schemas.microsoft.com/office/drawing/2014/main" id="{DD091FF7-1177-4E7A-FB34-6B86C6DA2194}"/>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676744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A724-FAA0-4F67-214D-16824A740C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389058-DC58-3F2B-4C6B-63583FF534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F85732-F059-5D44-1BBC-C25E7DE36BDD}"/>
              </a:ext>
            </a:extLst>
          </p:cNvPr>
          <p:cNvSpPr>
            <a:spLocks noGrp="1"/>
          </p:cNvSpPr>
          <p:nvPr>
            <p:ph type="dt" sz="half" idx="10"/>
          </p:nvPr>
        </p:nvSpPr>
        <p:spPr/>
        <p:txBody>
          <a:bodyPr/>
          <a:lstStyle/>
          <a:p>
            <a:r>
              <a:rPr lang="en-US"/>
              <a:t>03/23/2023</a:t>
            </a:r>
          </a:p>
        </p:txBody>
      </p:sp>
      <p:sp>
        <p:nvSpPr>
          <p:cNvPr id="5" name="Footer Placeholder 4">
            <a:extLst>
              <a:ext uri="{FF2B5EF4-FFF2-40B4-BE49-F238E27FC236}">
                <a16:creationId xmlns:a16="http://schemas.microsoft.com/office/drawing/2014/main" id="{B38400AB-CE13-F05D-F7CF-1183A172FE3E}"/>
              </a:ext>
            </a:extLst>
          </p:cNvPr>
          <p:cNvSpPr>
            <a:spLocks noGrp="1"/>
          </p:cNvSpPr>
          <p:nvPr>
            <p:ph type="ftr" sz="quarter" idx="11"/>
          </p:nvPr>
        </p:nvSpPr>
        <p:spPr/>
        <p:txBody>
          <a:bodyPr/>
          <a:lstStyle/>
          <a:p>
            <a:r>
              <a:rPr lang="en-US"/>
              <a:t>Prof. Shobhakar Dhakal (Nov 2022)</a:t>
            </a:r>
          </a:p>
        </p:txBody>
      </p:sp>
      <p:sp>
        <p:nvSpPr>
          <p:cNvPr id="6" name="Slide Number Placeholder 5">
            <a:extLst>
              <a:ext uri="{FF2B5EF4-FFF2-40B4-BE49-F238E27FC236}">
                <a16:creationId xmlns:a16="http://schemas.microsoft.com/office/drawing/2014/main" id="{E4030340-E257-62E0-0A96-30AB853D3B8D}"/>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888938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3300-4199-E75F-1634-894BE17A8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882960-03C7-37C9-E33F-3153AA22E1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BF187-A08A-5E70-8C77-FD60853AF3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69018B-8C2C-5CF8-8D57-39336BC58F1A}"/>
              </a:ext>
            </a:extLst>
          </p:cNvPr>
          <p:cNvSpPr>
            <a:spLocks noGrp="1"/>
          </p:cNvSpPr>
          <p:nvPr>
            <p:ph type="dt" sz="half" idx="10"/>
          </p:nvPr>
        </p:nvSpPr>
        <p:spPr/>
        <p:txBody>
          <a:bodyPr/>
          <a:lstStyle/>
          <a:p>
            <a:r>
              <a:rPr lang="en-US"/>
              <a:t>03/23/2023</a:t>
            </a:r>
          </a:p>
        </p:txBody>
      </p:sp>
      <p:sp>
        <p:nvSpPr>
          <p:cNvPr id="6" name="Footer Placeholder 5">
            <a:extLst>
              <a:ext uri="{FF2B5EF4-FFF2-40B4-BE49-F238E27FC236}">
                <a16:creationId xmlns:a16="http://schemas.microsoft.com/office/drawing/2014/main" id="{5908621C-8334-C3DB-46A9-B44DDFEC7BCF}"/>
              </a:ext>
            </a:extLst>
          </p:cNvPr>
          <p:cNvSpPr>
            <a:spLocks noGrp="1"/>
          </p:cNvSpPr>
          <p:nvPr>
            <p:ph type="ftr" sz="quarter" idx="11"/>
          </p:nvPr>
        </p:nvSpPr>
        <p:spPr/>
        <p:txBody>
          <a:bodyPr/>
          <a:lstStyle/>
          <a:p>
            <a:r>
              <a:rPr lang="en-US"/>
              <a:t>Prof. Shobhakar Dhakal (Nov 2022)</a:t>
            </a:r>
          </a:p>
        </p:txBody>
      </p:sp>
      <p:sp>
        <p:nvSpPr>
          <p:cNvPr id="7" name="Slide Number Placeholder 6">
            <a:extLst>
              <a:ext uri="{FF2B5EF4-FFF2-40B4-BE49-F238E27FC236}">
                <a16:creationId xmlns:a16="http://schemas.microsoft.com/office/drawing/2014/main" id="{42A2D80E-A4AD-5879-C70F-2FB3D6EC8255}"/>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4087703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9BD6-D2F2-A1C0-4E3C-E843885687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87815-5006-717A-0298-F56319F92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659D7C-B4A4-3D9F-38A9-B4966B24A7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944219-5481-6234-7149-1AD408768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7FECC-39BE-1202-B7F9-41FA9DF4A3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7F2767-92D3-26F5-B66B-7327A02DEA3C}"/>
              </a:ext>
            </a:extLst>
          </p:cNvPr>
          <p:cNvSpPr>
            <a:spLocks noGrp="1"/>
          </p:cNvSpPr>
          <p:nvPr>
            <p:ph type="dt" sz="half" idx="10"/>
          </p:nvPr>
        </p:nvSpPr>
        <p:spPr/>
        <p:txBody>
          <a:bodyPr/>
          <a:lstStyle/>
          <a:p>
            <a:r>
              <a:rPr lang="en-US"/>
              <a:t>03/23/2023</a:t>
            </a:r>
          </a:p>
        </p:txBody>
      </p:sp>
      <p:sp>
        <p:nvSpPr>
          <p:cNvPr id="8" name="Footer Placeholder 7">
            <a:extLst>
              <a:ext uri="{FF2B5EF4-FFF2-40B4-BE49-F238E27FC236}">
                <a16:creationId xmlns:a16="http://schemas.microsoft.com/office/drawing/2014/main" id="{7F78F73E-9124-62C0-A660-949854EEB05B}"/>
              </a:ext>
            </a:extLst>
          </p:cNvPr>
          <p:cNvSpPr>
            <a:spLocks noGrp="1"/>
          </p:cNvSpPr>
          <p:nvPr>
            <p:ph type="ftr" sz="quarter" idx="11"/>
          </p:nvPr>
        </p:nvSpPr>
        <p:spPr/>
        <p:txBody>
          <a:bodyPr/>
          <a:lstStyle/>
          <a:p>
            <a:r>
              <a:rPr lang="en-US"/>
              <a:t>Prof. Shobhakar Dhakal (Nov 2022)</a:t>
            </a:r>
          </a:p>
        </p:txBody>
      </p:sp>
      <p:sp>
        <p:nvSpPr>
          <p:cNvPr id="9" name="Slide Number Placeholder 8">
            <a:extLst>
              <a:ext uri="{FF2B5EF4-FFF2-40B4-BE49-F238E27FC236}">
                <a16:creationId xmlns:a16="http://schemas.microsoft.com/office/drawing/2014/main" id="{A4E581FE-D753-AF5C-2B2E-C203E08449CC}"/>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38262646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9C7E-B9DD-E871-F80D-A632B94914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89D732-F4FF-2FCA-9A55-A7B6671A46D5}"/>
              </a:ext>
            </a:extLst>
          </p:cNvPr>
          <p:cNvSpPr>
            <a:spLocks noGrp="1"/>
          </p:cNvSpPr>
          <p:nvPr>
            <p:ph type="dt" sz="half" idx="10"/>
          </p:nvPr>
        </p:nvSpPr>
        <p:spPr/>
        <p:txBody>
          <a:bodyPr/>
          <a:lstStyle/>
          <a:p>
            <a:r>
              <a:rPr lang="en-US"/>
              <a:t>03/23/2023</a:t>
            </a:r>
          </a:p>
        </p:txBody>
      </p:sp>
      <p:sp>
        <p:nvSpPr>
          <p:cNvPr id="4" name="Footer Placeholder 3">
            <a:extLst>
              <a:ext uri="{FF2B5EF4-FFF2-40B4-BE49-F238E27FC236}">
                <a16:creationId xmlns:a16="http://schemas.microsoft.com/office/drawing/2014/main" id="{FE569FAF-9E77-028B-01BD-91C4CDE55D6B}"/>
              </a:ext>
            </a:extLst>
          </p:cNvPr>
          <p:cNvSpPr>
            <a:spLocks noGrp="1"/>
          </p:cNvSpPr>
          <p:nvPr>
            <p:ph type="ftr" sz="quarter" idx="11"/>
          </p:nvPr>
        </p:nvSpPr>
        <p:spPr/>
        <p:txBody>
          <a:bodyPr/>
          <a:lstStyle/>
          <a:p>
            <a:r>
              <a:rPr lang="en-US"/>
              <a:t>Prof. Shobhakar Dhakal (Nov 2022)</a:t>
            </a:r>
          </a:p>
        </p:txBody>
      </p:sp>
      <p:sp>
        <p:nvSpPr>
          <p:cNvPr id="5" name="Slide Number Placeholder 4">
            <a:extLst>
              <a:ext uri="{FF2B5EF4-FFF2-40B4-BE49-F238E27FC236}">
                <a16:creationId xmlns:a16="http://schemas.microsoft.com/office/drawing/2014/main" id="{258498A0-65EE-EEE4-F10C-986572BF373B}"/>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2514881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2A6E3-54CD-2569-F611-38AF02540DDC}"/>
              </a:ext>
            </a:extLst>
          </p:cNvPr>
          <p:cNvSpPr>
            <a:spLocks noGrp="1"/>
          </p:cNvSpPr>
          <p:nvPr>
            <p:ph type="dt" sz="half" idx="10"/>
          </p:nvPr>
        </p:nvSpPr>
        <p:spPr/>
        <p:txBody>
          <a:bodyPr/>
          <a:lstStyle/>
          <a:p>
            <a:r>
              <a:rPr lang="en-US"/>
              <a:t>03/23/2023</a:t>
            </a:r>
          </a:p>
        </p:txBody>
      </p:sp>
      <p:sp>
        <p:nvSpPr>
          <p:cNvPr id="3" name="Footer Placeholder 2">
            <a:extLst>
              <a:ext uri="{FF2B5EF4-FFF2-40B4-BE49-F238E27FC236}">
                <a16:creationId xmlns:a16="http://schemas.microsoft.com/office/drawing/2014/main" id="{CA38FAC6-C1F2-D5B5-AF68-808BC643A73F}"/>
              </a:ext>
            </a:extLst>
          </p:cNvPr>
          <p:cNvSpPr>
            <a:spLocks noGrp="1"/>
          </p:cNvSpPr>
          <p:nvPr>
            <p:ph type="ftr" sz="quarter" idx="11"/>
          </p:nvPr>
        </p:nvSpPr>
        <p:spPr/>
        <p:txBody>
          <a:bodyPr/>
          <a:lstStyle/>
          <a:p>
            <a:r>
              <a:rPr lang="en-US"/>
              <a:t>Prof. Shobhakar Dhakal (Nov 2022)</a:t>
            </a:r>
          </a:p>
        </p:txBody>
      </p:sp>
      <p:sp>
        <p:nvSpPr>
          <p:cNvPr id="4" name="Slide Number Placeholder 3">
            <a:extLst>
              <a:ext uri="{FF2B5EF4-FFF2-40B4-BE49-F238E27FC236}">
                <a16:creationId xmlns:a16="http://schemas.microsoft.com/office/drawing/2014/main" id="{1B649446-4FD1-87F3-DAC4-28BEB19E3F5C}"/>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4783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0C62-CAD3-36EF-0325-F800941B9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F7256-6960-1F54-21ED-42B6FC06A1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4673CB-A521-2776-A314-8E53E61CF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AB933-D5AE-735C-244F-236F25FA0A35}"/>
              </a:ext>
            </a:extLst>
          </p:cNvPr>
          <p:cNvSpPr>
            <a:spLocks noGrp="1"/>
          </p:cNvSpPr>
          <p:nvPr>
            <p:ph type="dt" sz="half" idx="10"/>
          </p:nvPr>
        </p:nvSpPr>
        <p:spPr/>
        <p:txBody>
          <a:bodyPr/>
          <a:lstStyle/>
          <a:p>
            <a:r>
              <a:rPr lang="en-US"/>
              <a:t>03/23/2023</a:t>
            </a:r>
          </a:p>
        </p:txBody>
      </p:sp>
      <p:sp>
        <p:nvSpPr>
          <p:cNvPr id="6" name="Footer Placeholder 5">
            <a:extLst>
              <a:ext uri="{FF2B5EF4-FFF2-40B4-BE49-F238E27FC236}">
                <a16:creationId xmlns:a16="http://schemas.microsoft.com/office/drawing/2014/main" id="{CC5B70A0-6523-56CA-0F3C-86A9FE6395B5}"/>
              </a:ext>
            </a:extLst>
          </p:cNvPr>
          <p:cNvSpPr>
            <a:spLocks noGrp="1"/>
          </p:cNvSpPr>
          <p:nvPr>
            <p:ph type="ftr" sz="quarter" idx="11"/>
          </p:nvPr>
        </p:nvSpPr>
        <p:spPr/>
        <p:txBody>
          <a:bodyPr/>
          <a:lstStyle/>
          <a:p>
            <a:r>
              <a:rPr lang="en-US"/>
              <a:t>Prof. Shobhakar Dhakal (Nov 2022)</a:t>
            </a:r>
          </a:p>
        </p:txBody>
      </p:sp>
      <p:sp>
        <p:nvSpPr>
          <p:cNvPr id="7" name="Slide Number Placeholder 6">
            <a:extLst>
              <a:ext uri="{FF2B5EF4-FFF2-40B4-BE49-F238E27FC236}">
                <a16:creationId xmlns:a16="http://schemas.microsoft.com/office/drawing/2014/main" id="{4394032E-90B9-ED32-DEF6-2272BF68A0B2}"/>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3655166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9BDC-165E-5FCE-117A-0155D7728B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28A7E7-4392-10CA-6D33-3DBA9F2EB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1A559F-A136-E02B-2863-9D44F126BE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820D4-62A0-0E7D-9DDC-01FC1817E548}"/>
              </a:ext>
            </a:extLst>
          </p:cNvPr>
          <p:cNvSpPr>
            <a:spLocks noGrp="1"/>
          </p:cNvSpPr>
          <p:nvPr>
            <p:ph type="dt" sz="half" idx="10"/>
          </p:nvPr>
        </p:nvSpPr>
        <p:spPr/>
        <p:txBody>
          <a:bodyPr/>
          <a:lstStyle/>
          <a:p>
            <a:r>
              <a:rPr lang="en-US"/>
              <a:t>03/23/2023</a:t>
            </a:r>
          </a:p>
        </p:txBody>
      </p:sp>
      <p:sp>
        <p:nvSpPr>
          <p:cNvPr id="6" name="Footer Placeholder 5">
            <a:extLst>
              <a:ext uri="{FF2B5EF4-FFF2-40B4-BE49-F238E27FC236}">
                <a16:creationId xmlns:a16="http://schemas.microsoft.com/office/drawing/2014/main" id="{32A51BA4-0B9D-C396-7450-7FCB59A1F49D}"/>
              </a:ext>
            </a:extLst>
          </p:cNvPr>
          <p:cNvSpPr>
            <a:spLocks noGrp="1"/>
          </p:cNvSpPr>
          <p:nvPr>
            <p:ph type="ftr" sz="quarter" idx="11"/>
          </p:nvPr>
        </p:nvSpPr>
        <p:spPr/>
        <p:txBody>
          <a:bodyPr/>
          <a:lstStyle/>
          <a:p>
            <a:r>
              <a:rPr lang="en-US"/>
              <a:t>Prof. Shobhakar Dhakal (Nov 2022)</a:t>
            </a:r>
          </a:p>
        </p:txBody>
      </p:sp>
      <p:sp>
        <p:nvSpPr>
          <p:cNvPr id="7" name="Slide Number Placeholder 6">
            <a:extLst>
              <a:ext uri="{FF2B5EF4-FFF2-40B4-BE49-F238E27FC236}">
                <a16:creationId xmlns:a16="http://schemas.microsoft.com/office/drawing/2014/main" id="{917036A4-1BF2-9D06-3371-23C5E3BBBC13}"/>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784171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2151-DB9D-BC4D-5231-42274935F8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CCA5E-A0C5-1A30-3EA1-F0E82903F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6139E-EB9F-ECE4-68BC-EA66C8A09F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C7A69-0E17-0F8F-F666-08B46D5B9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84DA6-00A0-BED0-9FEC-96AF42A071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F2EA31-C2C6-2001-EBCA-2163BC13DE67}"/>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8" name="Footer Placeholder 7">
            <a:extLst>
              <a:ext uri="{FF2B5EF4-FFF2-40B4-BE49-F238E27FC236}">
                <a16:creationId xmlns:a16="http://schemas.microsoft.com/office/drawing/2014/main" id="{E900AD47-D901-1BC3-3CDF-796FF8207B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14E7F8-87B4-0C26-B7DB-71843699C413}"/>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33798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E25F-0857-DBA1-235D-6A59B7273F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AFC545-6364-FBE0-62F5-97FC832CF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CEABB-7F53-B826-EA8A-9E073660A344}"/>
              </a:ext>
            </a:extLst>
          </p:cNvPr>
          <p:cNvSpPr>
            <a:spLocks noGrp="1"/>
          </p:cNvSpPr>
          <p:nvPr>
            <p:ph type="dt" sz="half" idx="10"/>
          </p:nvPr>
        </p:nvSpPr>
        <p:spPr/>
        <p:txBody>
          <a:bodyPr/>
          <a:lstStyle/>
          <a:p>
            <a:r>
              <a:rPr lang="en-US"/>
              <a:t>03/23/2023</a:t>
            </a:r>
          </a:p>
        </p:txBody>
      </p:sp>
      <p:sp>
        <p:nvSpPr>
          <p:cNvPr id="5" name="Footer Placeholder 4">
            <a:extLst>
              <a:ext uri="{FF2B5EF4-FFF2-40B4-BE49-F238E27FC236}">
                <a16:creationId xmlns:a16="http://schemas.microsoft.com/office/drawing/2014/main" id="{B3DAD910-414D-A378-CA95-8D4E714B5E95}"/>
              </a:ext>
            </a:extLst>
          </p:cNvPr>
          <p:cNvSpPr>
            <a:spLocks noGrp="1"/>
          </p:cNvSpPr>
          <p:nvPr>
            <p:ph type="ftr" sz="quarter" idx="11"/>
          </p:nvPr>
        </p:nvSpPr>
        <p:spPr/>
        <p:txBody>
          <a:bodyPr/>
          <a:lstStyle/>
          <a:p>
            <a:r>
              <a:rPr lang="en-US"/>
              <a:t>Prof. Shobhakar Dhakal (Nov 2022)</a:t>
            </a:r>
          </a:p>
        </p:txBody>
      </p:sp>
      <p:sp>
        <p:nvSpPr>
          <p:cNvPr id="6" name="Slide Number Placeholder 5">
            <a:extLst>
              <a:ext uri="{FF2B5EF4-FFF2-40B4-BE49-F238E27FC236}">
                <a16:creationId xmlns:a16="http://schemas.microsoft.com/office/drawing/2014/main" id="{353C63D4-1D0A-9BD6-A68A-3BF1E5B01E06}"/>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3263357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26BB47-E6E5-4015-1C9D-C3F3AF29DB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E335C5-9ABC-DC1C-22BE-6D3EFA47FE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4FBC2-448D-559B-9130-F693D0B06378}"/>
              </a:ext>
            </a:extLst>
          </p:cNvPr>
          <p:cNvSpPr>
            <a:spLocks noGrp="1"/>
          </p:cNvSpPr>
          <p:nvPr>
            <p:ph type="dt" sz="half" idx="10"/>
          </p:nvPr>
        </p:nvSpPr>
        <p:spPr/>
        <p:txBody>
          <a:bodyPr/>
          <a:lstStyle/>
          <a:p>
            <a:r>
              <a:rPr lang="en-US"/>
              <a:t>03/23/2023</a:t>
            </a:r>
          </a:p>
        </p:txBody>
      </p:sp>
      <p:sp>
        <p:nvSpPr>
          <p:cNvPr id="5" name="Footer Placeholder 4">
            <a:extLst>
              <a:ext uri="{FF2B5EF4-FFF2-40B4-BE49-F238E27FC236}">
                <a16:creationId xmlns:a16="http://schemas.microsoft.com/office/drawing/2014/main" id="{8250CCFD-6948-82E5-20FF-6519442ECB3E}"/>
              </a:ext>
            </a:extLst>
          </p:cNvPr>
          <p:cNvSpPr>
            <a:spLocks noGrp="1"/>
          </p:cNvSpPr>
          <p:nvPr>
            <p:ph type="ftr" sz="quarter" idx="11"/>
          </p:nvPr>
        </p:nvSpPr>
        <p:spPr/>
        <p:txBody>
          <a:bodyPr/>
          <a:lstStyle/>
          <a:p>
            <a:r>
              <a:rPr lang="en-US"/>
              <a:t>Prof. Shobhakar Dhakal (Nov 2022)</a:t>
            </a:r>
          </a:p>
        </p:txBody>
      </p:sp>
      <p:sp>
        <p:nvSpPr>
          <p:cNvPr id="6" name="Slide Number Placeholder 5">
            <a:extLst>
              <a:ext uri="{FF2B5EF4-FFF2-40B4-BE49-F238E27FC236}">
                <a16:creationId xmlns:a16="http://schemas.microsoft.com/office/drawing/2014/main" id="{1EA0568C-BD30-8FE4-F105-6A7C86E12A20}"/>
              </a:ext>
            </a:extLst>
          </p:cNvPr>
          <p:cNvSpPr>
            <a:spLocks noGrp="1"/>
          </p:cNvSpPr>
          <p:nvPr>
            <p:ph type="sldNum" sz="quarter" idx="12"/>
          </p:nvPr>
        </p:nvSpPr>
        <p:spPr/>
        <p:txBody>
          <a:bodyPr/>
          <a:lstStyle/>
          <a:p>
            <a:fld id="{7BF66E68-4081-40CB-8905-F55648CDBD57}" type="slidenum">
              <a:rPr lang="en-US" smtClean="0"/>
              <a:t>‹#›</a:t>
            </a:fld>
            <a:endParaRPr lang="en-US"/>
          </a:p>
        </p:txBody>
      </p:sp>
    </p:spTree>
    <p:extLst>
      <p:ext uri="{BB962C8B-B14F-4D97-AF65-F5344CB8AC3E}">
        <p14:creationId xmlns:p14="http://schemas.microsoft.com/office/powerpoint/2010/main" val="4076941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559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86281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96230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85717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10/13/2023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30905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10/13/2023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8361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10/13/2023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88777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7102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1BD4-FF70-B394-C603-3B6872E1F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181469-D372-D154-937A-8E8389E7613F}"/>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4" name="Footer Placeholder 3">
            <a:extLst>
              <a:ext uri="{FF2B5EF4-FFF2-40B4-BE49-F238E27FC236}">
                <a16:creationId xmlns:a16="http://schemas.microsoft.com/office/drawing/2014/main" id="{E3A3A428-3017-BFFB-7074-F2CCEAC643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2DE48A-4656-CFBB-8E46-9C58AFBA37FD}"/>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2881018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680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83600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10/13/2023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35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p:nvPr>
        </p:nvSpPr>
        <p:spPr>
          <a:xfrm>
            <a:off x="334435" y="260238"/>
            <a:ext cx="11523135" cy="792000"/>
          </a:xfrm>
          <a:prstGeom prst="rect">
            <a:avLst/>
          </a:prstGeom>
        </p:spPr>
        <p:txBody>
          <a:bodyPr lIns="0" tIns="36000" rIns="0" bIns="36000"/>
          <a:lstStyle>
            <a:lvl1pPr algn="l">
              <a:defRPr sz="2400" b="1" baseline="0">
                <a:solidFill>
                  <a:schemeClr val="tx1"/>
                </a:solidFill>
              </a:defRPr>
            </a:lvl1pPr>
          </a:lstStyle>
          <a:p>
            <a:r>
              <a:rPr lang="en-US"/>
              <a:t>Click to edit Master title style</a:t>
            </a:r>
            <a:endParaRPr lang="en-GB"/>
          </a:p>
        </p:txBody>
      </p:sp>
      <p:sp>
        <p:nvSpPr>
          <p:cNvPr id="5" name="Content Placeholder 4"/>
          <p:cNvSpPr>
            <a:spLocks noGrp="1"/>
          </p:cNvSpPr>
          <p:nvPr>
            <p:ph sz="quarter" idx="10"/>
          </p:nvPr>
        </p:nvSpPr>
        <p:spPr>
          <a:xfrm>
            <a:off x="334435" y="1341439"/>
            <a:ext cx="11523135"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795609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D562C5-2667-47AC-9612-89582D71F9EB}"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1891652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D562C5-2667-47AC-9612-89582D71F9EB}"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2632358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D562C5-2667-47AC-9612-89582D71F9EB}"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1948169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D562C5-2667-47AC-9612-89582D71F9EB}"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3428002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D562C5-2667-47AC-9612-89582D71F9EB}"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2996411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D562C5-2667-47AC-9612-89582D71F9EB}"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2441578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9E06E-23C4-0DEE-51AA-A1A727212F87}"/>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3" name="Footer Placeholder 2">
            <a:extLst>
              <a:ext uri="{FF2B5EF4-FFF2-40B4-BE49-F238E27FC236}">
                <a16:creationId xmlns:a16="http://schemas.microsoft.com/office/drawing/2014/main" id="{189ABE52-992D-C188-A4A9-76E9B492E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B21276-CBCA-B922-E319-068A561ADBCF}"/>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4189978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562C5-2667-47AC-9612-89582D71F9EB}"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934634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D562C5-2667-47AC-9612-89582D71F9EB}"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892905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D562C5-2667-47AC-9612-89582D71F9EB}"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2909709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D562C5-2667-47AC-9612-89582D71F9EB}"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1464297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D562C5-2667-47AC-9612-89582D71F9EB}"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6C2C49-42A2-43CE-9B04-3340A4C59177}" type="slidenum">
              <a:rPr lang="en-US" smtClean="0"/>
              <a:t>‹#›</a:t>
            </a:fld>
            <a:endParaRPr lang="en-US"/>
          </a:p>
        </p:txBody>
      </p:sp>
    </p:spTree>
    <p:extLst>
      <p:ext uri="{BB962C8B-B14F-4D97-AF65-F5344CB8AC3E}">
        <p14:creationId xmlns:p14="http://schemas.microsoft.com/office/powerpoint/2010/main" val="14709076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3"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3733">
                <a:solidFill>
                  <a:schemeClr val="dk1"/>
                </a:solidFill>
              </a:defRPr>
            </a:lvl2pPr>
            <a:lvl3pPr lvl="2" indent="0">
              <a:spcBef>
                <a:spcPts val="0"/>
              </a:spcBef>
              <a:buClr>
                <a:schemeClr val="dk1"/>
              </a:buClr>
              <a:buFont typeface="Arial"/>
              <a:buNone/>
              <a:defRPr sz="3733">
                <a:solidFill>
                  <a:schemeClr val="dk1"/>
                </a:solidFill>
              </a:defRPr>
            </a:lvl3pPr>
            <a:lvl4pPr lvl="3" indent="0">
              <a:spcBef>
                <a:spcPts val="0"/>
              </a:spcBef>
              <a:buClr>
                <a:schemeClr val="dk1"/>
              </a:buClr>
              <a:buFont typeface="Arial"/>
              <a:buNone/>
              <a:defRPr sz="3733">
                <a:solidFill>
                  <a:schemeClr val="dk1"/>
                </a:solidFill>
              </a:defRPr>
            </a:lvl4pPr>
            <a:lvl5pPr lvl="4" indent="0">
              <a:spcBef>
                <a:spcPts val="0"/>
              </a:spcBef>
              <a:buClr>
                <a:schemeClr val="dk1"/>
              </a:buClr>
              <a:buFont typeface="Arial"/>
              <a:buNone/>
              <a:defRPr sz="3733">
                <a:solidFill>
                  <a:schemeClr val="dk1"/>
                </a:solidFill>
              </a:defRPr>
            </a:lvl5pPr>
            <a:lvl6pPr lvl="5" indent="0">
              <a:spcBef>
                <a:spcPts val="0"/>
              </a:spcBef>
              <a:buClr>
                <a:schemeClr val="dk1"/>
              </a:buClr>
              <a:buFont typeface="Arial"/>
              <a:buNone/>
              <a:defRPr sz="3733">
                <a:solidFill>
                  <a:schemeClr val="dk1"/>
                </a:solidFill>
              </a:defRPr>
            </a:lvl6pPr>
            <a:lvl7pPr lvl="6" indent="0">
              <a:spcBef>
                <a:spcPts val="0"/>
              </a:spcBef>
              <a:buClr>
                <a:schemeClr val="dk1"/>
              </a:buClr>
              <a:buFont typeface="Arial"/>
              <a:buNone/>
              <a:defRPr sz="3733">
                <a:solidFill>
                  <a:schemeClr val="dk1"/>
                </a:solidFill>
              </a:defRPr>
            </a:lvl7pPr>
            <a:lvl8pPr lvl="7" indent="0">
              <a:spcBef>
                <a:spcPts val="0"/>
              </a:spcBef>
              <a:buClr>
                <a:schemeClr val="dk1"/>
              </a:buClr>
              <a:buFont typeface="Arial"/>
              <a:buNone/>
              <a:defRPr sz="3733">
                <a:solidFill>
                  <a:schemeClr val="dk1"/>
                </a:solidFill>
              </a:defRPr>
            </a:lvl8pPr>
            <a:lvl9pPr lvl="8" indent="0">
              <a:spcBef>
                <a:spcPts val="0"/>
              </a:spcBef>
              <a:buClr>
                <a:schemeClr val="dk1"/>
              </a:buClr>
              <a:buFont typeface="Arial"/>
              <a:buNone/>
              <a:defRPr sz="3733">
                <a:solidFill>
                  <a:schemeClr val="dk1"/>
                </a:solidFill>
              </a:defRPr>
            </a:lvl9pPr>
          </a:lstStyle>
          <a:p>
            <a:endParaRPr/>
          </a:p>
        </p:txBody>
      </p:sp>
      <p:sp>
        <p:nvSpPr>
          <p:cNvPr id="11" name="Shape 11"/>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marL="0" marR="0" lvl="0" indent="152396" algn="l" rtl="0">
              <a:lnSpc>
                <a:spcPct val="115000"/>
              </a:lnSpc>
              <a:spcBef>
                <a:spcPts val="0"/>
              </a:spcBef>
              <a:spcAft>
                <a:spcPts val="2133"/>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Tx/>
              <a:buNone/>
              <a:tabLst/>
              <a:defRPr/>
            </a:pPr>
            <a:fld id="{00000000-1234-1234-1234-123412341234}" type="slidenum">
              <a:rPr kumimoji="0" lang="en" sz="1867"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Tx/>
                <a:buNone/>
                <a:tabLst/>
                <a:defRPr/>
              </a:pPr>
              <a:t>‹#›</a:t>
            </a:fld>
            <a:endParaRPr kumimoji="0" lang="en" sz="1867"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93754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2BAE50-0765-476E-9F3C-75AC29FBAE3C}"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1679703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BAE50-0765-476E-9F3C-75AC29FBAE3C}"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2213835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2BAE50-0765-476E-9F3C-75AC29FBAE3C}"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1812110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2BAE50-0765-476E-9F3C-75AC29FBAE3C}"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273275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E19C-04C8-C217-0BD6-CCF84F710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E00914-9FEE-5C93-8639-FE7176F0F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E063F-F96E-8ACF-C6FA-433BAEA5E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AA9E45-083D-0E91-519B-45DEBE507042}"/>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6" name="Footer Placeholder 5">
            <a:extLst>
              <a:ext uri="{FF2B5EF4-FFF2-40B4-BE49-F238E27FC236}">
                <a16:creationId xmlns:a16="http://schemas.microsoft.com/office/drawing/2014/main" id="{D2B29E7D-9AEC-CF94-3AD9-865CE5E262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C91CD-916F-34FB-AEDE-ABD39451E27F}"/>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5676301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2BAE50-0765-476E-9F3C-75AC29FBAE3C}" type="datetimeFigureOut">
              <a:rPr lang="en-US" smtClean="0"/>
              <a:t>10/13/2023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4116120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2BAE50-0765-476E-9F3C-75AC29FBAE3C}" type="datetimeFigureOut">
              <a:rPr lang="en-US" smtClean="0"/>
              <a:t>10/13/2023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39405353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BAE50-0765-476E-9F3C-75AC29FBAE3C}" type="datetimeFigureOut">
              <a:rPr lang="en-US" smtClean="0"/>
              <a:t>10/13/2023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14638846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BAE50-0765-476E-9F3C-75AC29FBAE3C}"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3979243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2BAE50-0765-476E-9F3C-75AC29FBAE3C}" type="datetimeFigureOut">
              <a:rPr lang="en-US" smtClean="0"/>
              <a:t>10/13/2023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692989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BAE50-0765-476E-9F3C-75AC29FBAE3C}"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3070691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2BAE50-0765-476E-9F3C-75AC29FBAE3C}" type="datetimeFigureOut">
              <a:rPr lang="en-US" smtClean="0"/>
              <a:t>10/13/2023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8C277-0409-43E4-9FDE-5F82CCFDE315}" type="slidenum">
              <a:rPr lang="en-US" smtClean="0"/>
              <a:t>‹#›</a:t>
            </a:fld>
            <a:endParaRPr lang="en-US"/>
          </a:p>
        </p:txBody>
      </p:sp>
    </p:spTree>
    <p:extLst>
      <p:ext uri="{BB962C8B-B14F-4D97-AF65-F5344CB8AC3E}">
        <p14:creationId xmlns:p14="http://schemas.microsoft.com/office/powerpoint/2010/main" val="425110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E1B7-54FA-0DCF-7EA1-26C0CB340A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3C26CD-20E4-CA5C-7687-5485D567A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5BC8F-8C94-C8A6-2D15-8EFADE388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72934-5FE7-CEE4-5D7D-909FE4E07A65}"/>
              </a:ext>
            </a:extLst>
          </p:cNvPr>
          <p:cNvSpPr>
            <a:spLocks noGrp="1"/>
          </p:cNvSpPr>
          <p:nvPr>
            <p:ph type="dt" sz="half" idx="10"/>
          </p:nvPr>
        </p:nvSpPr>
        <p:spPr/>
        <p:txBody>
          <a:bodyPr/>
          <a:lstStyle/>
          <a:p>
            <a:fld id="{2178727E-C0EC-40D1-A27E-C0B1BCFAFEB2}" type="datetimeFigureOut">
              <a:rPr lang="en-US" smtClean="0"/>
              <a:t>10/13/2023</a:t>
            </a:fld>
            <a:endParaRPr lang="en-US"/>
          </a:p>
        </p:txBody>
      </p:sp>
      <p:sp>
        <p:nvSpPr>
          <p:cNvPr id="6" name="Footer Placeholder 5">
            <a:extLst>
              <a:ext uri="{FF2B5EF4-FFF2-40B4-BE49-F238E27FC236}">
                <a16:creationId xmlns:a16="http://schemas.microsoft.com/office/drawing/2014/main" id="{ED81D613-F2AE-8A6B-951F-B781841A6C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7BB96B-3EFF-302B-A577-94FDE98B1823}"/>
              </a:ext>
            </a:extLst>
          </p:cNvPr>
          <p:cNvSpPr>
            <a:spLocks noGrp="1"/>
          </p:cNvSpPr>
          <p:nvPr>
            <p:ph type="sldNum" sz="quarter" idx="12"/>
          </p:nvPr>
        </p:nvSpPr>
        <p:spPr/>
        <p:txBody>
          <a:bodyPr/>
          <a:lstStyle/>
          <a:p>
            <a:fld id="{39482D0C-C269-4DB6-A85C-344665F4DD49}" type="slidenum">
              <a:rPr lang="en-US" smtClean="0"/>
              <a:t>‹#›</a:t>
            </a:fld>
            <a:endParaRPr lang="en-US"/>
          </a:p>
        </p:txBody>
      </p:sp>
    </p:spTree>
    <p:extLst>
      <p:ext uri="{BB962C8B-B14F-4D97-AF65-F5344CB8AC3E}">
        <p14:creationId xmlns:p14="http://schemas.microsoft.com/office/powerpoint/2010/main" val="2615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672568-A83B-9DB4-9C4B-261B82F63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B89EA8-5EED-523F-A5B8-9290072E02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BE3BA-FCD0-2486-18A8-DCC2E87B9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8727E-C0EC-40D1-A27E-C0B1BCFAFEB2}" type="datetimeFigureOut">
              <a:rPr lang="en-US" smtClean="0"/>
              <a:t>10/13/2023</a:t>
            </a:fld>
            <a:endParaRPr lang="en-US"/>
          </a:p>
        </p:txBody>
      </p:sp>
      <p:sp>
        <p:nvSpPr>
          <p:cNvPr id="5" name="Footer Placeholder 4">
            <a:extLst>
              <a:ext uri="{FF2B5EF4-FFF2-40B4-BE49-F238E27FC236}">
                <a16:creationId xmlns:a16="http://schemas.microsoft.com/office/drawing/2014/main" id="{97BEE2FE-9515-205C-0500-9359DC0D0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75C1B-94B9-79FB-6B86-2F39608BE2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82D0C-C269-4DB6-A85C-344665F4DD49}" type="slidenum">
              <a:rPr lang="en-US" smtClean="0"/>
              <a:t>‹#›</a:t>
            </a:fld>
            <a:endParaRPr lang="en-US"/>
          </a:p>
        </p:txBody>
      </p:sp>
    </p:spTree>
    <p:extLst>
      <p:ext uri="{BB962C8B-B14F-4D97-AF65-F5344CB8AC3E}">
        <p14:creationId xmlns:p14="http://schemas.microsoft.com/office/powerpoint/2010/main" val="37279239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6F6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776465"/>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8495" y="2137323"/>
            <a:ext cx="11358032" cy="4205604"/>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a:extLst>
              <a:ext uri="{FF2B5EF4-FFF2-40B4-BE49-F238E27FC236}">
                <a16:creationId xmlns:a16="http://schemas.microsoft.com/office/drawing/2014/main" id="{FE72754F-FE00-4707-A4DF-77ADAAB2F665}"/>
              </a:ext>
            </a:extLst>
          </p:cNvPr>
          <p:cNvSpPr/>
          <p:nvPr userDrawn="1"/>
        </p:nvSpPr>
        <p:spPr>
          <a:xfrm>
            <a:off x="0" y="0"/>
            <a:ext cx="12192000" cy="741877"/>
          </a:xfrm>
          <a:prstGeom prst="rect">
            <a:avLst/>
          </a:prstGeom>
          <a:solidFill>
            <a:srgbClr val="5492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47B8F9DE-397B-40F9-A366-8F61926399F5}"/>
              </a:ext>
            </a:extLst>
          </p:cNvPr>
          <p:cNvPicPr>
            <a:picLocks noChangeAspect="1"/>
          </p:cNvPicPr>
          <p:nvPr userDrawn="1"/>
        </p:nvPicPr>
        <p:blipFill>
          <a:blip r:embed="rId19"/>
          <a:stretch>
            <a:fillRect/>
          </a:stretch>
        </p:blipFill>
        <p:spPr>
          <a:xfrm>
            <a:off x="5877377" y="2906"/>
            <a:ext cx="3867543" cy="698177"/>
          </a:xfrm>
          <a:prstGeom prst="rect">
            <a:avLst/>
          </a:prstGeom>
          <a:effectLst/>
        </p:spPr>
      </p:pic>
      <p:sp>
        <p:nvSpPr>
          <p:cNvPr id="14" name="Freeform 12">
            <a:extLst>
              <a:ext uri="{FF2B5EF4-FFF2-40B4-BE49-F238E27FC236}">
                <a16:creationId xmlns:a16="http://schemas.microsoft.com/office/drawing/2014/main" id="{1C4F31C5-846F-4C1D-85C3-F16A2171298D}"/>
              </a:ext>
            </a:extLst>
          </p:cNvPr>
          <p:cNvSpPr>
            <a:spLocks/>
          </p:cNvSpPr>
          <p:nvPr userDrawn="1"/>
        </p:nvSpPr>
        <p:spPr>
          <a:xfrm flipH="1">
            <a:off x="9928963" y="0"/>
            <a:ext cx="2263037" cy="743712"/>
          </a:xfrm>
          <a:custGeom>
            <a:avLst/>
            <a:gdLst>
              <a:gd name="connsiteX0" fmla="*/ 1139505 w 1697278"/>
              <a:gd name="connsiteY0" fmla="*/ 0 h 557773"/>
              <a:gd name="connsiteX1" fmla="*/ 0 w 1697278"/>
              <a:gd name="connsiteY1" fmla="*/ 0 h 557773"/>
              <a:gd name="connsiteX2" fmla="*/ 0 w 1697278"/>
              <a:gd name="connsiteY2" fmla="*/ 557773 h 557773"/>
              <a:gd name="connsiteX3" fmla="*/ 1697278 w 1697278"/>
              <a:gd name="connsiteY3" fmla="*/ 557773 h 557773"/>
            </a:gdLst>
            <a:ahLst/>
            <a:cxnLst>
              <a:cxn ang="0">
                <a:pos x="connsiteX0" y="connsiteY0"/>
              </a:cxn>
              <a:cxn ang="0">
                <a:pos x="connsiteX1" y="connsiteY1"/>
              </a:cxn>
              <a:cxn ang="0">
                <a:pos x="connsiteX2" y="connsiteY2"/>
              </a:cxn>
              <a:cxn ang="0">
                <a:pos x="connsiteX3" y="connsiteY3"/>
              </a:cxn>
            </a:cxnLst>
            <a:rect l="l" t="t" r="r" b="b"/>
            <a:pathLst>
              <a:path w="1697278" h="557773">
                <a:moveTo>
                  <a:pt x="1139505" y="0"/>
                </a:moveTo>
                <a:lnTo>
                  <a:pt x="0" y="0"/>
                </a:lnTo>
                <a:lnTo>
                  <a:pt x="0" y="557773"/>
                </a:lnTo>
                <a:lnTo>
                  <a:pt x="1697278" y="557773"/>
                </a:lnTo>
                <a:close/>
              </a:path>
            </a:pathLst>
          </a:custGeom>
          <a:blipFill>
            <a:blip r:embed="rId20"/>
            <a:stretch>
              <a:fillRect t="-59948" b="-59698"/>
            </a:stretch>
          </a:bli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60949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15" name="Freeform 15">
            <a:extLst>
              <a:ext uri="{FF2B5EF4-FFF2-40B4-BE49-F238E27FC236}">
                <a16:creationId xmlns:a16="http://schemas.microsoft.com/office/drawing/2014/main" id="{FA95E943-3A44-4F8A-B9F4-E80017DDAD5F}"/>
              </a:ext>
            </a:extLst>
          </p:cNvPr>
          <p:cNvSpPr/>
          <p:nvPr userDrawn="1"/>
        </p:nvSpPr>
        <p:spPr>
          <a:xfrm flipH="1">
            <a:off x="9646996" y="0"/>
            <a:ext cx="1234661" cy="741877"/>
          </a:xfrm>
          <a:custGeom>
            <a:avLst/>
            <a:gdLst>
              <a:gd name="connsiteX0" fmla="*/ 369588 w 925996"/>
              <a:gd name="connsiteY0" fmla="*/ 0 h 556408"/>
              <a:gd name="connsiteX1" fmla="*/ 0 w 925996"/>
              <a:gd name="connsiteY1" fmla="*/ 0 h 556408"/>
              <a:gd name="connsiteX2" fmla="*/ 556408 w 925996"/>
              <a:gd name="connsiteY2" fmla="*/ 556408 h 556408"/>
              <a:gd name="connsiteX3" fmla="*/ 925996 w 925996"/>
              <a:gd name="connsiteY3" fmla="*/ 556408 h 556408"/>
            </a:gdLst>
            <a:ahLst/>
            <a:cxnLst>
              <a:cxn ang="0">
                <a:pos x="connsiteX0" y="connsiteY0"/>
              </a:cxn>
              <a:cxn ang="0">
                <a:pos x="connsiteX1" y="connsiteY1"/>
              </a:cxn>
              <a:cxn ang="0">
                <a:pos x="connsiteX2" y="connsiteY2"/>
              </a:cxn>
              <a:cxn ang="0">
                <a:pos x="connsiteX3" y="connsiteY3"/>
              </a:cxn>
            </a:cxnLst>
            <a:rect l="l" t="t" r="r" b="b"/>
            <a:pathLst>
              <a:path w="925996" h="556408">
                <a:moveTo>
                  <a:pt x="369588" y="0"/>
                </a:moveTo>
                <a:lnTo>
                  <a:pt x="0" y="0"/>
                </a:lnTo>
                <a:lnTo>
                  <a:pt x="556408" y="556408"/>
                </a:lnTo>
                <a:lnTo>
                  <a:pt x="925996" y="556408"/>
                </a:lnTo>
                <a:close/>
              </a:path>
            </a:pathLst>
          </a:custGeom>
          <a:solidFill>
            <a:srgbClr val="5492C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marR="0" lvl="0" indent="0" algn="ctr" defTabSz="60949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Text Placeholder 6">
            <a:extLst>
              <a:ext uri="{FF2B5EF4-FFF2-40B4-BE49-F238E27FC236}">
                <a16:creationId xmlns:a16="http://schemas.microsoft.com/office/drawing/2014/main" id="{3C439FA6-F517-4064-904F-D65511F4EFC2}"/>
              </a:ext>
            </a:extLst>
          </p:cNvPr>
          <p:cNvSpPr txBox="1">
            <a:spLocks/>
          </p:cNvSpPr>
          <p:nvPr userDrawn="1"/>
        </p:nvSpPr>
        <p:spPr>
          <a:xfrm>
            <a:off x="345018" y="129755"/>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1300" b="1" kern="1200" baseline="0">
                <a:solidFill>
                  <a:schemeClr val="bg1"/>
                </a:solidFill>
                <a:latin typeface="Arial" panose="020B0604020202020204" pitchFamily="34" charset="0"/>
                <a:ea typeface="+mn-ea"/>
                <a:cs typeface="Arial" panose="020B0604020202020204" pitchFamily="34" charset="0"/>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marL="0" marR="0" lvl="0" indent="0" algn="l" defTabSz="342830" rtl="0" eaLnBrk="1" fontAlgn="auto" latinLnBrk="0" hangingPunct="1">
              <a:lnSpc>
                <a:spcPts val="1800"/>
              </a:lnSpc>
              <a:spcBef>
                <a:spcPts val="600"/>
              </a:spcBef>
              <a:spcAft>
                <a:spcPts val="1200"/>
              </a:spcAft>
              <a:buClr>
                <a:srgbClr val="007DBA"/>
              </a:buClr>
              <a:buSzTx/>
              <a:buFontTx/>
              <a:buNone/>
              <a:tabLst/>
              <a:defRPr/>
            </a:pPr>
            <a:r>
              <a:rPr kumimoji="0" lang="en-US" sz="1867"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SIXTH ASSESSMENT REPORT</a:t>
            </a:r>
          </a:p>
        </p:txBody>
      </p:sp>
      <p:sp>
        <p:nvSpPr>
          <p:cNvPr id="18" name="Text Placeholder 6">
            <a:extLst>
              <a:ext uri="{FF2B5EF4-FFF2-40B4-BE49-F238E27FC236}">
                <a16:creationId xmlns:a16="http://schemas.microsoft.com/office/drawing/2014/main" id="{44AA591F-DA87-4728-9ED3-A7D8D14E9355}"/>
              </a:ext>
            </a:extLst>
          </p:cNvPr>
          <p:cNvSpPr txBox="1">
            <a:spLocks/>
          </p:cNvSpPr>
          <p:nvPr userDrawn="1"/>
        </p:nvSpPr>
        <p:spPr>
          <a:xfrm>
            <a:off x="345018" y="370927"/>
            <a:ext cx="4035837" cy="415620"/>
          </a:xfrm>
          <a:prstGeom prst="rect">
            <a:avLst/>
          </a:prstGeom>
        </p:spPr>
        <p:txBody>
          <a:bodyPr>
            <a:noAutofit/>
          </a:bodyPr>
          <a:lstStyle>
            <a:lvl1pPr marL="0" indent="0" algn="l" defTabSz="257129" rtl="0" eaLnBrk="1" latinLnBrk="0" hangingPunct="1">
              <a:lnSpc>
                <a:spcPts val="1350"/>
              </a:lnSpc>
              <a:spcBef>
                <a:spcPts val="450"/>
              </a:spcBef>
              <a:spcAft>
                <a:spcPts val="900"/>
              </a:spcAft>
              <a:buClr>
                <a:srgbClr val="007DBA"/>
              </a:buClr>
              <a:buFontTx/>
              <a:buNone/>
              <a:defRPr sz="900" b="0" kern="1200" baseline="0">
                <a:solidFill>
                  <a:schemeClr val="bg1"/>
                </a:solidFill>
                <a:latin typeface="Arial Narrow"/>
                <a:ea typeface="+mn-ea"/>
                <a:cs typeface="Arial Narrow"/>
              </a:defRPr>
            </a:lvl1pPr>
            <a:lvl2pPr marL="379476"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2pPr>
            <a:lvl3pPr marL="758952"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3pPr>
            <a:lvl4pPr marL="1138428"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4pPr>
            <a:lvl5pPr marL="1517904" indent="0" algn="l" defTabSz="257129" rtl="0" eaLnBrk="1" latinLnBrk="0" hangingPunct="1">
              <a:lnSpc>
                <a:spcPts val="1350"/>
              </a:lnSpc>
              <a:spcBef>
                <a:spcPts val="450"/>
              </a:spcBef>
              <a:spcAft>
                <a:spcPts val="900"/>
              </a:spcAft>
              <a:buClr>
                <a:srgbClr val="007DBA"/>
              </a:buClr>
              <a:buFontTx/>
              <a:buNone/>
              <a:defRPr sz="1400" b="1" kern="1200" baseline="0">
                <a:solidFill>
                  <a:schemeClr val="bg1"/>
                </a:solidFill>
                <a:latin typeface="Arial" panose="020B0604020202020204" pitchFamily="34" charset="0"/>
                <a:ea typeface="+mn-ea"/>
                <a:cs typeface="Arial" panose="020B0604020202020204" pitchFamily="34" charset="0"/>
              </a:defRPr>
            </a:lvl5pPr>
            <a:lvl6pPr marL="1414207" indent="-128565" algn="l" defTabSz="257129" rtl="0" eaLnBrk="1" latinLnBrk="0" hangingPunct="1">
              <a:spcBef>
                <a:spcPct val="20000"/>
              </a:spcBef>
              <a:buFont typeface="Arial"/>
              <a:buChar char="•"/>
              <a:defRPr sz="1125" kern="1200">
                <a:solidFill>
                  <a:schemeClr val="tx1"/>
                </a:solidFill>
                <a:latin typeface="+mn-lt"/>
                <a:ea typeface="+mn-ea"/>
                <a:cs typeface="+mn-cs"/>
              </a:defRPr>
            </a:lvl6pPr>
            <a:lvl7pPr marL="1671335" indent="-128565" algn="l" defTabSz="257129" rtl="0" eaLnBrk="1" latinLnBrk="0" hangingPunct="1">
              <a:spcBef>
                <a:spcPct val="20000"/>
              </a:spcBef>
              <a:buFont typeface="Arial"/>
              <a:buChar char="•"/>
              <a:defRPr sz="1125" kern="1200">
                <a:solidFill>
                  <a:schemeClr val="tx1"/>
                </a:solidFill>
                <a:latin typeface="+mn-lt"/>
                <a:ea typeface="+mn-ea"/>
                <a:cs typeface="+mn-cs"/>
              </a:defRPr>
            </a:lvl7pPr>
            <a:lvl8pPr marL="1928464" indent="-128565" algn="l" defTabSz="257129" rtl="0" eaLnBrk="1" latinLnBrk="0" hangingPunct="1">
              <a:spcBef>
                <a:spcPct val="20000"/>
              </a:spcBef>
              <a:buFont typeface="Arial"/>
              <a:buChar char="•"/>
              <a:defRPr sz="1125" kern="1200">
                <a:solidFill>
                  <a:schemeClr val="tx1"/>
                </a:solidFill>
                <a:latin typeface="+mn-lt"/>
                <a:ea typeface="+mn-ea"/>
                <a:cs typeface="+mn-cs"/>
              </a:defRPr>
            </a:lvl8pPr>
            <a:lvl9pPr marL="2185592" indent="-128565" algn="l" defTabSz="257129" rtl="0" eaLnBrk="1" latinLnBrk="0" hangingPunct="1">
              <a:spcBef>
                <a:spcPct val="20000"/>
              </a:spcBef>
              <a:buFont typeface="Arial"/>
              <a:buChar char="•"/>
              <a:defRPr sz="1125" kern="1200">
                <a:solidFill>
                  <a:schemeClr val="tx1"/>
                </a:solidFill>
                <a:latin typeface="+mn-lt"/>
                <a:ea typeface="+mn-ea"/>
                <a:cs typeface="+mn-cs"/>
              </a:defRPr>
            </a:lvl9pPr>
          </a:lstStyle>
          <a:p>
            <a:pPr marL="0" marR="0" lvl="0" indent="0" algn="l" defTabSz="342830" rtl="0" eaLnBrk="1" fontAlgn="auto" latinLnBrk="0" hangingPunct="1">
              <a:lnSpc>
                <a:spcPts val="1800"/>
              </a:lnSpc>
              <a:spcBef>
                <a:spcPts val="600"/>
              </a:spcBef>
              <a:spcAft>
                <a:spcPts val="1200"/>
              </a:spcAft>
              <a:buClr>
                <a:srgbClr val="007DBA"/>
              </a:buClr>
              <a:buSzTx/>
              <a:buFontTx/>
              <a:buNone/>
              <a:tabLst/>
              <a:defRPr/>
            </a:pPr>
            <a:r>
              <a:rPr kumimoji="0" lang="en-US" sz="1333" b="0" i="0" u="none" strike="noStrike" kern="1200" cap="none" spc="0" normalizeH="0" baseline="0" noProof="0" dirty="0">
                <a:ln>
                  <a:noFill/>
                </a:ln>
                <a:solidFill>
                  <a:srgbClr val="FFFFFF"/>
                </a:solidFill>
                <a:effectLst/>
                <a:uLnTx/>
                <a:uFillTx/>
                <a:latin typeface="Arial Narrow"/>
                <a:ea typeface="+mn-ea"/>
              </a:rPr>
              <a:t>Working Group III – Mitigation of Climate Change</a:t>
            </a:r>
          </a:p>
        </p:txBody>
      </p:sp>
    </p:spTree>
    <p:extLst>
      <p:ext uri="{BB962C8B-B14F-4D97-AF65-F5344CB8AC3E}">
        <p14:creationId xmlns:p14="http://schemas.microsoft.com/office/powerpoint/2010/main" val="3169263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342830" rtl="0" eaLnBrk="1" latinLnBrk="0" hangingPunct="1">
        <a:lnSpc>
          <a:spcPts val="2251"/>
        </a:lnSpc>
        <a:spcBef>
          <a:spcPct val="0"/>
        </a:spcBef>
        <a:buNone/>
        <a:defRPr sz="3200" b="1" kern="1200" baseline="0">
          <a:solidFill>
            <a:srgbClr val="003466"/>
          </a:solidFill>
          <a:latin typeface="Arial" panose="020B0604020202020204" pitchFamily="34" charset="0"/>
          <a:ea typeface="+mj-ea"/>
          <a:cs typeface="Arial" panose="020B0604020202020204" pitchFamily="34" charset="0"/>
        </a:defRPr>
      </a:lvl1pPr>
    </p:titleStyle>
    <p:bodyStyle>
      <a:lvl1pPr marL="257122" indent="-257122"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1pPr>
      <a:lvl2pPr marL="557097" indent="-214269"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2pPr>
      <a:lvl3pPr marL="857075"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3pPr>
      <a:lvl4pPr marL="1199903"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4pPr>
      <a:lvl5pPr marL="1542732" indent="-171416" algn="l" defTabSz="342830" rtl="0" eaLnBrk="1" latinLnBrk="0" hangingPunct="1">
        <a:lnSpc>
          <a:spcPts val="1800"/>
        </a:lnSpc>
        <a:spcBef>
          <a:spcPts val="600"/>
        </a:spcBef>
        <a:spcAft>
          <a:spcPts val="1200"/>
        </a:spcAft>
        <a:buClr>
          <a:srgbClr val="007DBA"/>
        </a:buClr>
        <a:buFont typeface="Arial"/>
        <a:buChar char="•"/>
        <a:defRPr sz="2000" kern="1200" baseline="0">
          <a:solidFill>
            <a:srgbClr val="007DBA"/>
          </a:solidFill>
          <a:latin typeface="Arial" panose="020B0604020202020204" pitchFamily="34" charset="0"/>
          <a:ea typeface="+mn-ea"/>
          <a:cs typeface="Arial" panose="020B0604020202020204" pitchFamily="34" charset="0"/>
        </a:defRPr>
      </a:lvl5pPr>
      <a:lvl6pPr marL="1885562" indent="-171416" algn="l" defTabSz="342830" rtl="0" eaLnBrk="1" latinLnBrk="0" hangingPunct="1">
        <a:spcBef>
          <a:spcPct val="20000"/>
        </a:spcBef>
        <a:buFont typeface="Arial"/>
        <a:buChar char="•"/>
        <a:defRPr sz="1500" kern="1200">
          <a:solidFill>
            <a:schemeClr val="tx1"/>
          </a:solidFill>
          <a:latin typeface="+mn-lt"/>
          <a:ea typeface="+mn-ea"/>
          <a:cs typeface="+mn-cs"/>
        </a:defRPr>
      </a:lvl6pPr>
      <a:lvl7pPr marL="2228391" indent="-171416" algn="l" defTabSz="342830" rtl="0" eaLnBrk="1" latinLnBrk="0" hangingPunct="1">
        <a:spcBef>
          <a:spcPct val="20000"/>
        </a:spcBef>
        <a:buFont typeface="Arial"/>
        <a:buChar char="•"/>
        <a:defRPr sz="1500" kern="1200">
          <a:solidFill>
            <a:schemeClr val="tx1"/>
          </a:solidFill>
          <a:latin typeface="+mn-lt"/>
          <a:ea typeface="+mn-ea"/>
          <a:cs typeface="+mn-cs"/>
        </a:defRPr>
      </a:lvl7pPr>
      <a:lvl8pPr marL="2571221" indent="-171416" algn="l" defTabSz="342830" rtl="0" eaLnBrk="1" latinLnBrk="0" hangingPunct="1">
        <a:spcBef>
          <a:spcPct val="20000"/>
        </a:spcBef>
        <a:buFont typeface="Arial"/>
        <a:buChar char="•"/>
        <a:defRPr sz="1500" kern="1200">
          <a:solidFill>
            <a:schemeClr val="tx1"/>
          </a:solidFill>
          <a:latin typeface="+mn-lt"/>
          <a:ea typeface="+mn-ea"/>
          <a:cs typeface="+mn-cs"/>
        </a:defRPr>
      </a:lvl8pPr>
      <a:lvl9pPr marL="2914050" indent="-171416" algn="l" defTabSz="34283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30" rtl="0" eaLnBrk="1" latinLnBrk="0" hangingPunct="1">
        <a:defRPr sz="1351" kern="1200">
          <a:solidFill>
            <a:schemeClr val="tx1"/>
          </a:solidFill>
          <a:latin typeface="+mn-lt"/>
          <a:ea typeface="+mn-ea"/>
          <a:cs typeface="+mn-cs"/>
        </a:defRPr>
      </a:lvl1pPr>
      <a:lvl2pPr marL="342830" algn="l" defTabSz="342830" rtl="0" eaLnBrk="1" latinLnBrk="0" hangingPunct="1">
        <a:defRPr sz="1351" kern="1200">
          <a:solidFill>
            <a:schemeClr val="tx1"/>
          </a:solidFill>
          <a:latin typeface="+mn-lt"/>
          <a:ea typeface="+mn-ea"/>
          <a:cs typeface="+mn-cs"/>
        </a:defRPr>
      </a:lvl2pPr>
      <a:lvl3pPr marL="685662" algn="l" defTabSz="342830" rtl="0" eaLnBrk="1" latinLnBrk="0" hangingPunct="1">
        <a:defRPr sz="1351" kern="1200">
          <a:solidFill>
            <a:schemeClr val="tx1"/>
          </a:solidFill>
          <a:latin typeface="+mn-lt"/>
          <a:ea typeface="+mn-ea"/>
          <a:cs typeface="+mn-cs"/>
        </a:defRPr>
      </a:lvl3pPr>
      <a:lvl4pPr marL="1028489" algn="l" defTabSz="342830" rtl="0" eaLnBrk="1" latinLnBrk="0" hangingPunct="1">
        <a:defRPr sz="1351" kern="1200">
          <a:solidFill>
            <a:schemeClr val="tx1"/>
          </a:solidFill>
          <a:latin typeface="+mn-lt"/>
          <a:ea typeface="+mn-ea"/>
          <a:cs typeface="+mn-cs"/>
        </a:defRPr>
      </a:lvl4pPr>
      <a:lvl5pPr marL="1371318" algn="l" defTabSz="342830" rtl="0" eaLnBrk="1" latinLnBrk="0" hangingPunct="1">
        <a:defRPr sz="1351" kern="1200">
          <a:solidFill>
            <a:schemeClr val="tx1"/>
          </a:solidFill>
          <a:latin typeface="+mn-lt"/>
          <a:ea typeface="+mn-ea"/>
          <a:cs typeface="+mn-cs"/>
        </a:defRPr>
      </a:lvl5pPr>
      <a:lvl6pPr marL="1714146" algn="l" defTabSz="342830" rtl="0" eaLnBrk="1" latinLnBrk="0" hangingPunct="1">
        <a:defRPr sz="1351" kern="1200">
          <a:solidFill>
            <a:schemeClr val="tx1"/>
          </a:solidFill>
          <a:latin typeface="+mn-lt"/>
          <a:ea typeface="+mn-ea"/>
          <a:cs typeface="+mn-cs"/>
        </a:defRPr>
      </a:lvl6pPr>
      <a:lvl7pPr marL="2056975" algn="l" defTabSz="342830" rtl="0" eaLnBrk="1" latinLnBrk="0" hangingPunct="1">
        <a:defRPr sz="1351" kern="1200">
          <a:solidFill>
            <a:schemeClr val="tx1"/>
          </a:solidFill>
          <a:latin typeface="+mn-lt"/>
          <a:ea typeface="+mn-ea"/>
          <a:cs typeface="+mn-cs"/>
        </a:defRPr>
      </a:lvl7pPr>
      <a:lvl8pPr marL="2399805" algn="l" defTabSz="342830" rtl="0" eaLnBrk="1" latinLnBrk="0" hangingPunct="1">
        <a:defRPr sz="1351" kern="1200">
          <a:solidFill>
            <a:schemeClr val="tx1"/>
          </a:solidFill>
          <a:latin typeface="+mn-lt"/>
          <a:ea typeface="+mn-ea"/>
          <a:cs typeface="+mn-cs"/>
        </a:defRPr>
      </a:lvl8pPr>
      <a:lvl9pPr marL="2742634" algn="l" defTabSz="342830"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2">
          <p15:clr>
            <a:srgbClr val="F26B43"/>
          </p15:clr>
        </p15:guide>
        <p15:guide id="4" pos="5568">
          <p15:clr>
            <a:srgbClr val="F26B43"/>
          </p15:clr>
        </p15:guide>
        <p15:guide id="5" orient="horz" pos="468">
          <p15:clr>
            <a:srgbClr val="F26B43"/>
          </p15:clr>
        </p15:guide>
        <p15:guide id="7" orient="horz" pos="756">
          <p15:clr>
            <a:srgbClr val="F26B43"/>
          </p15:clr>
        </p15:guide>
        <p15:guide id="8" orient="horz" pos="3078">
          <p15:clr>
            <a:srgbClr val="F26B43"/>
          </p15:clr>
        </p15:guide>
        <p15:guide id="9" orient="horz" pos="636">
          <p15:clr>
            <a:srgbClr val="F26B43"/>
          </p15:clr>
        </p15:guide>
        <p15:guide id="10" orient="horz" pos="3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306FF-3C47-4172-9ADE-5645E535AB29}" type="datetime1">
              <a:rPr lang="en-US" smtClean="0"/>
              <a:t>10/13/2023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E553F-BC03-4B0D-8D32-5C769E3BEC4F}" type="slidenum">
              <a:rPr lang="en-US" smtClean="0"/>
              <a:t>‹#›</a:t>
            </a:fld>
            <a:endParaRPr lang="en-US"/>
          </a:p>
        </p:txBody>
      </p:sp>
    </p:spTree>
    <p:extLst>
      <p:ext uri="{BB962C8B-B14F-4D97-AF65-F5344CB8AC3E}">
        <p14:creationId xmlns:p14="http://schemas.microsoft.com/office/powerpoint/2010/main" val="38139465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A561B-7248-C403-AF98-989785F90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FA138F-BDA1-DD08-60FC-A793D2758A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93AF8-D63B-8C5A-4A3E-6D15870E2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03/23/2023</a:t>
            </a:r>
          </a:p>
        </p:txBody>
      </p:sp>
      <p:sp>
        <p:nvSpPr>
          <p:cNvPr id="5" name="Footer Placeholder 4">
            <a:extLst>
              <a:ext uri="{FF2B5EF4-FFF2-40B4-BE49-F238E27FC236}">
                <a16:creationId xmlns:a16="http://schemas.microsoft.com/office/drawing/2014/main" id="{D7BD9D8B-85AF-C6BF-17C0-FFA97B3C6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Prof. Shobhakar Dhakal (Nov 2022)</a:t>
            </a:r>
          </a:p>
        </p:txBody>
      </p:sp>
      <p:sp>
        <p:nvSpPr>
          <p:cNvPr id="6" name="Slide Number Placeholder 5">
            <a:extLst>
              <a:ext uri="{FF2B5EF4-FFF2-40B4-BE49-F238E27FC236}">
                <a16:creationId xmlns:a16="http://schemas.microsoft.com/office/drawing/2014/main" id="{E5AE4889-CD33-F63D-F6E2-F27558E470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66E68-4081-40CB-8905-F55648CDBD57}" type="slidenum">
              <a:rPr lang="en-US" smtClean="0"/>
              <a:t>‹#›</a:t>
            </a:fld>
            <a:endParaRPr lang="en-US"/>
          </a:p>
        </p:txBody>
      </p:sp>
    </p:spTree>
    <p:extLst>
      <p:ext uri="{BB962C8B-B14F-4D97-AF65-F5344CB8AC3E}">
        <p14:creationId xmlns:p14="http://schemas.microsoft.com/office/powerpoint/2010/main" val="84074801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10/13/2023</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9296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562C5-2667-47AC-9612-89582D71F9EB}" type="datetimeFigureOut">
              <a:rPr lang="en-US" smtClean="0"/>
              <a:t>10/13/2023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C2C49-42A2-43CE-9B04-3340A4C59177}" type="slidenum">
              <a:rPr lang="en-US" smtClean="0"/>
              <a:t>‹#›</a:t>
            </a:fld>
            <a:endParaRPr lang="en-US"/>
          </a:p>
        </p:txBody>
      </p:sp>
    </p:spTree>
    <p:extLst>
      <p:ext uri="{BB962C8B-B14F-4D97-AF65-F5344CB8AC3E}">
        <p14:creationId xmlns:p14="http://schemas.microsoft.com/office/powerpoint/2010/main" val="318131031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BAE50-0765-476E-9F3C-75AC29FBAE3C}" type="datetimeFigureOut">
              <a:rPr lang="en-US" smtClean="0"/>
              <a:t>10/13/2023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8C277-0409-43E4-9FDE-5F82CCFDE315}" type="slidenum">
              <a:rPr lang="en-US" smtClean="0"/>
              <a:t>‹#›</a:t>
            </a:fld>
            <a:endParaRPr lang="en-US"/>
          </a:p>
        </p:txBody>
      </p:sp>
    </p:spTree>
    <p:extLst>
      <p:ext uri="{BB962C8B-B14F-4D97-AF65-F5344CB8AC3E}">
        <p14:creationId xmlns:p14="http://schemas.microsoft.com/office/powerpoint/2010/main" val="15385284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obhakar.Dhakal@gmail.com" TargetMode="External"/><Relationship Id="rId2" Type="http://schemas.openxmlformats.org/officeDocument/2006/relationships/hyperlink" Target="mailto:Shobhakar@ait.ac.th" TargetMode="Externa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43.png"/><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2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016/j.uclim.2023.10155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uclim.2023.10155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5.xml"/><Relationship Id="rId4" Type="http://schemas.openxmlformats.org/officeDocument/2006/relationships/image" Target="../media/image1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xml"/><Relationship Id="rId1" Type="http://schemas.openxmlformats.org/officeDocument/2006/relationships/slideLayout" Target="../slideLayouts/slideLayout75.xml"/><Relationship Id="rId4" Type="http://schemas.openxmlformats.org/officeDocument/2006/relationships/image" Target="../media/image164.png"/></Relationships>
</file>

<file path=ppt/slides/_rels/slide3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Shobhakar@ait.ac.th" TargetMode="External"/><Relationship Id="rId2" Type="http://schemas.openxmlformats.org/officeDocument/2006/relationships/hyperlink" Target="mailto:Shobhakar.Dhakal@gmail.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168.png"/><Relationship Id="rId4" Type="http://schemas.openxmlformats.org/officeDocument/2006/relationships/image" Target="../media/image167.png"/></Relationships>
</file>

<file path=ppt/slides/_rels/slide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39.xml.rels><?xml version="1.0" encoding="UTF-8" standalone="yes"?>
<Relationships xmlns="http://schemas.openxmlformats.org/package/2006/relationships"><Relationship Id="rId3" Type="http://schemas.openxmlformats.org/officeDocument/2006/relationships/hyperlink" Target="http://newclimateeconomy.net/content/cities-working-papers" TargetMode="External"/><Relationship Id="rId2" Type="http://schemas.openxmlformats.org/officeDocument/2006/relationships/image" Target="../media/image172.pn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0A47-2506-3952-8567-6C01A719C3A6}"/>
              </a:ext>
            </a:extLst>
          </p:cNvPr>
          <p:cNvSpPr>
            <a:spLocks noGrp="1"/>
          </p:cNvSpPr>
          <p:nvPr>
            <p:ph type="ctrTitle"/>
          </p:nvPr>
        </p:nvSpPr>
        <p:spPr>
          <a:xfrm>
            <a:off x="993913" y="2266123"/>
            <a:ext cx="9455425" cy="1709530"/>
          </a:xfrm>
        </p:spPr>
        <p:txBody>
          <a:bodyPr>
            <a:noAutofit/>
          </a:bodyPr>
          <a:lstStyle/>
          <a:p>
            <a:r>
              <a:rPr lang="en-US" sz="4400" b="1" dirty="0">
                <a:solidFill>
                  <a:srgbClr val="0070C0"/>
                </a:solidFill>
              </a:rPr>
              <a:t>Urbanization, Cities, and Deep-Decarbonization Nexus</a:t>
            </a:r>
            <a:br>
              <a:rPr lang="en-US" sz="4400" b="1" dirty="0">
                <a:solidFill>
                  <a:srgbClr val="0070C0"/>
                </a:solidFill>
              </a:rPr>
            </a:br>
            <a:br>
              <a:rPr lang="en-US" sz="4400" b="1" dirty="0">
                <a:solidFill>
                  <a:srgbClr val="0070C0"/>
                </a:solidFill>
              </a:rPr>
            </a:br>
            <a:r>
              <a:rPr lang="en-US" sz="2800" b="1" i="1" dirty="0">
                <a:solidFill>
                  <a:srgbClr val="0070C0"/>
                </a:solidFill>
              </a:rPr>
              <a:t>What it Means to Limiting Warming to 1.5</a:t>
            </a:r>
            <a:r>
              <a:rPr lang="en-US" sz="2800" b="1" i="1" dirty="0">
                <a:solidFill>
                  <a:srgbClr val="0070C0"/>
                </a:solidFill>
                <a:latin typeface="Calibri" panose="020F0502020204030204" pitchFamily="34" charset="0"/>
                <a:ea typeface="Calibri" panose="020F0502020204030204" pitchFamily="34" charset="0"/>
                <a:cs typeface="Calibri" panose="020F0502020204030204" pitchFamily="34" charset="0"/>
              </a:rPr>
              <a:t>⁰</a:t>
            </a:r>
            <a:r>
              <a:rPr lang="en-US" sz="2800" b="1" i="1" dirty="0">
                <a:solidFill>
                  <a:srgbClr val="0070C0"/>
                </a:solidFill>
              </a:rPr>
              <a:t>C?</a:t>
            </a:r>
            <a:endParaRPr lang="en-US" sz="4400" b="1" i="1" dirty="0">
              <a:solidFill>
                <a:srgbClr val="0070C0"/>
              </a:solidFill>
            </a:endParaRPr>
          </a:p>
        </p:txBody>
      </p:sp>
      <p:sp>
        <p:nvSpPr>
          <p:cNvPr id="3" name="Subtitle 2">
            <a:extLst>
              <a:ext uri="{FF2B5EF4-FFF2-40B4-BE49-F238E27FC236}">
                <a16:creationId xmlns:a16="http://schemas.microsoft.com/office/drawing/2014/main" id="{FC6F6E38-A1A3-AB5E-5EFE-8AFF6EB2BE47}"/>
              </a:ext>
            </a:extLst>
          </p:cNvPr>
          <p:cNvSpPr>
            <a:spLocks noGrp="1"/>
          </p:cNvSpPr>
          <p:nvPr>
            <p:ph type="subTitle" idx="1"/>
          </p:nvPr>
        </p:nvSpPr>
        <p:spPr>
          <a:xfrm>
            <a:off x="2692504" y="5359006"/>
            <a:ext cx="7421573" cy="1498994"/>
          </a:xfrm>
        </p:spPr>
        <p:txBody>
          <a:bodyPr>
            <a:normAutofit/>
          </a:bodyPr>
          <a:lstStyle/>
          <a:p>
            <a:pPr algn="l">
              <a:spcBef>
                <a:spcPts val="0"/>
              </a:spcBef>
            </a:pPr>
            <a:r>
              <a:rPr lang="en-US" sz="1800" b="1" dirty="0"/>
              <a:t>Shobhakar Dhakal, Ph.D.</a:t>
            </a:r>
          </a:p>
          <a:p>
            <a:pPr algn="l">
              <a:spcBef>
                <a:spcPts val="0"/>
              </a:spcBef>
            </a:pPr>
            <a:r>
              <a:rPr lang="en-US" sz="1800" i="1" dirty="0"/>
              <a:t>Professor, </a:t>
            </a:r>
            <a:r>
              <a:rPr lang="en-US" sz="1800" dirty="0"/>
              <a:t>Department of Energy, Environment and Climate Change</a:t>
            </a:r>
          </a:p>
          <a:p>
            <a:pPr algn="l">
              <a:spcBef>
                <a:spcPts val="0"/>
              </a:spcBef>
            </a:pPr>
            <a:r>
              <a:rPr lang="en-US" sz="1800" dirty="0"/>
              <a:t>Asian Institute of Technology, Thailand</a:t>
            </a:r>
          </a:p>
          <a:p>
            <a:pPr algn="l">
              <a:spcBef>
                <a:spcPts val="0"/>
              </a:spcBef>
            </a:pPr>
            <a:endParaRPr lang="en-US" sz="1200" dirty="0"/>
          </a:p>
          <a:p>
            <a:pPr algn="l">
              <a:spcBef>
                <a:spcPts val="0"/>
              </a:spcBef>
            </a:pPr>
            <a:r>
              <a:rPr lang="en-US" sz="1200" dirty="0">
                <a:hlinkClick r:id="rId2"/>
              </a:rPr>
              <a:t>Shobhakar@ait.ac.th</a:t>
            </a:r>
            <a:r>
              <a:rPr lang="en-US" sz="1200" dirty="0"/>
              <a:t>; </a:t>
            </a:r>
            <a:r>
              <a:rPr lang="en-US" sz="1200" dirty="0">
                <a:hlinkClick r:id="rId3"/>
              </a:rPr>
              <a:t>Shobhakar.Dhakal@gmail.com</a:t>
            </a:r>
            <a:r>
              <a:rPr lang="en-US" sz="1200" dirty="0"/>
              <a:t> </a:t>
            </a:r>
          </a:p>
          <a:p>
            <a:pPr algn="l">
              <a:spcBef>
                <a:spcPts val="0"/>
              </a:spcBef>
            </a:pPr>
            <a:r>
              <a:rPr lang="en-US" sz="1200" dirty="0"/>
              <a:t> </a:t>
            </a:r>
          </a:p>
        </p:txBody>
      </p:sp>
      <p:pic>
        <p:nvPicPr>
          <p:cNvPr id="5" name="Picture 4">
            <a:extLst>
              <a:ext uri="{FF2B5EF4-FFF2-40B4-BE49-F238E27FC236}">
                <a16:creationId xmlns:a16="http://schemas.microsoft.com/office/drawing/2014/main" id="{BD6E2DB3-4186-219C-4324-7400C9BF7E4D}"/>
              </a:ext>
            </a:extLst>
          </p:cNvPr>
          <p:cNvPicPr>
            <a:picLocks noChangeAspect="1"/>
          </p:cNvPicPr>
          <p:nvPr/>
        </p:nvPicPr>
        <p:blipFill>
          <a:blip r:embed="rId4"/>
          <a:stretch>
            <a:fillRect/>
          </a:stretch>
        </p:blipFill>
        <p:spPr>
          <a:xfrm>
            <a:off x="1620996" y="5359006"/>
            <a:ext cx="1071508" cy="1071508"/>
          </a:xfrm>
          <a:prstGeom prst="rect">
            <a:avLst/>
          </a:prstGeom>
        </p:spPr>
      </p:pic>
      <p:pic>
        <p:nvPicPr>
          <p:cNvPr id="6" name="Picture 5">
            <a:extLst>
              <a:ext uri="{FF2B5EF4-FFF2-40B4-BE49-F238E27FC236}">
                <a16:creationId xmlns:a16="http://schemas.microsoft.com/office/drawing/2014/main" id="{6888C642-DC98-4F04-0909-A69B68BD3291}"/>
              </a:ext>
            </a:extLst>
          </p:cNvPr>
          <p:cNvPicPr>
            <a:picLocks noChangeAspect="1"/>
          </p:cNvPicPr>
          <p:nvPr/>
        </p:nvPicPr>
        <p:blipFill>
          <a:blip r:embed="rId5"/>
          <a:stretch>
            <a:fillRect/>
          </a:stretch>
        </p:blipFill>
        <p:spPr>
          <a:xfrm>
            <a:off x="10600493" y="5359006"/>
            <a:ext cx="1353429" cy="1353429"/>
          </a:xfrm>
          <a:prstGeom prst="rect">
            <a:avLst/>
          </a:prstGeom>
        </p:spPr>
      </p:pic>
      <p:pic>
        <p:nvPicPr>
          <p:cNvPr id="7" name="Picture 6">
            <a:extLst>
              <a:ext uri="{FF2B5EF4-FFF2-40B4-BE49-F238E27FC236}">
                <a16:creationId xmlns:a16="http://schemas.microsoft.com/office/drawing/2014/main" id="{8D8E8969-670E-3AC0-6829-A87E03ED32BA}"/>
              </a:ext>
            </a:extLst>
          </p:cNvPr>
          <p:cNvPicPr>
            <a:picLocks noChangeAspect="1"/>
          </p:cNvPicPr>
          <p:nvPr/>
        </p:nvPicPr>
        <p:blipFill>
          <a:blip r:embed="rId6"/>
          <a:stretch>
            <a:fillRect/>
          </a:stretch>
        </p:blipFill>
        <p:spPr>
          <a:xfrm>
            <a:off x="6563364" y="145565"/>
            <a:ext cx="5390558" cy="707388"/>
          </a:xfrm>
          <a:prstGeom prst="rect">
            <a:avLst/>
          </a:prstGeom>
        </p:spPr>
      </p:pic>
      <p:sp>
        <p:nvSpPr>
          <p:cNvPr id="10" name="TextBox 9">
            <a:extLst>
              <a:ext uri="{FF2B5EF4-FFF2-40B4-BE49-F238E27FC236}">
                <a16:creationId xmlns:a16="http://schemas.microsoft.com/office/drawing/2014/main" id="{78EBE1F2-4937-A86B-FE5E-4A6C8837A65C}"/>
              </a:ext>
            </a:extLst>
          </p:cNvPr>
          <p:cNvSpPr txBox="1"/>
          <p:nvPr/>
        </p:nvSpPr>
        <p:spPr>
          <a:xfrm>
            <a:off x="6563364" y="882770"/>
            <a:ext cx="4893140" cy="338554"/>
          </a:xfrm>
          <a:prstGeom prst="rect">
            <a:avLst/>
          </a:prstGeom>
          <a:noFill/>
        </p:spPr>
        <p:txBody>
          <a:bodyPr wrap="square">
            <a:spAutoFit/>
          </a:bodyPr>
          <a:lstStyle/>
          <a:p>
            <a:r>
              <a:rPr lang="en-US" sz="1600" dirty="0"/>
              <a:t>12 OCT 2023 - 13 OCT 2023</a:t>
            </a:r>
          </a:p>
        </p:txBody>
      </p:sp>
    </p:spTree>
    <p:extLst>
      <p:ext uri="{BB962C8B-B14F-4D97-AF65-F5344CB8AC3E}">
        <p14:creationId xmlns:p14="http://schemas.microsoft.com/office/powerpoint/2010/main" val="181801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3103E4-431D-8F0B-EED2-5C86546C4BDF}"/>
              </a:ext>
            </a:extLst>
          </p:cNvPr>
          <p:cNvPicPr>
            <a:picLocks noGrp="1" noChangeAspect="1"/>
          </p:cNvPicPr>
          <p:nvPr>
            <p:ph idx="1"/>
          </p:nvPr>
        </p:nvPicPr>
        <p:blipFill>
          <a:blip r:embed="rId2"/>
          <a:stretch>
            <a:fillRect/>
          </a:stretch>
        </p:blipFill>
        <p:spPr>
          <a:xfrm>
            <a:off x="-1" y="0"/>
            <a:ext cx="6570921" cy="3459083"/>
          </a:xfrm>
        </p:spPr>
      </p:pic>
      <p:pic>
        <p:nvPicPr>
          <p:cNvPr id="7" name="Picture 6">
            <a:extLst>
              <a:ext uri="{FF2B5EF4-FFF2-40B4-BE49-F238E27FC236}">
                <a16:creationId xmlns:a16="http://schemas.microsoft.com/office/drawing/2014/main" id="{57AAD801-4682-B3C0-F809-6FE0E64A999F}"/>
              </a:ext>
            </a:extLst>
          </p:cNvPr>
          <p:cNvPicPr>
            <a:picLocks noChangeAspect="1"/>
          </p:cNvPicPr>
          <p:nvPr/>
        </p:nvPicPr>
        <p:blipFill>
          <a:blip r:embed="rId3"/>
          <a:stretch>
            <a:fillRect/>
          </a:stretch>
        </p:blipFill>
        <p:spPr>
          <a:xfrm>
            <a:off x="4882036" y="3429000"/>
            <a:ext cx="7309964" cy="3358226"/>
          </a:xfrm>
          <a:prstGeom prst="rect">
            <a:avLst/>
          </a:prstGeom>
        </p:spPr>
      </p:pic>
      <p:pic>
        <p:nvPicPr>
          <p:cNvPr id="9" name="Picture 8">
            <a:extLst>
              <a:ext uri="{FF2B5EF4-FFF2-40B4-BE49-F238E27FC236}">
                <a16:creationId xmlns:a16="http://schemas.microsoft.com/office/drawing/2014/main" id="{3B07484A-DE12-2386-E6BA-8526C1082F36}"/>
              </a:ext>
            </a:extLst>
          </p:cNvPr>
          <p:cNvPicPr>
            <a:picLocks noChangeAspect="1"/>
          </p:cNvPicPr>
          <p:nvPr/>
        </p:nvPicPr>
        <p:blipFill>
          <a:blip r:embed="rId4"/>
          <a:stretch>
            <a:fillRect/>
          </a:stretch>
        </p:blipFill>
        <p:spPr>
          <a:xfrm>
            <a:off x="6655750" y="115833"/>
            <a:ext cx="5451419" cy="2198701"/>
          </a:xfrm>
          <a:prstGeom prst="rect">
            <a:avLst/>
          </a:prstGeom>
        </p:spPr>
      </p:pic>
      <p:sp>
        <p:nvSpPr>
          <p:cNvPr id="11" name="TextBox 10">
            <a:extLst>
              <a:ext uri="{FF2B5EF4-FFF2-40B4-BE49-F238E27FC236}">
                <a16:creationId xmlns:a16="http://schemas.microsoft.com/office/drawing/2014/main" id="{8DAC4CF1-3323-A94D-DBD1-FA684999194A}"/>
              </a:ext>
            </a:extLst>
          </p:cNvPr>
          <p:cNvSpPr txBox="1"/>
          <p:nvPr/>
        </p:nvSpPr>
        <p:spPr>
          <a:xfrm>
            <a:off x="794782" y="100857"/>
            <a:ext cx="5180716" cy="923330"/>
          </a:xfrm>
          <a:prstGeom prst="rect">
            <a:avLst/>
          </a:prstGeom>
          <a:noFill/>
        </p:spPr>
        <p:txBody>
          <a:bodyPr wrap="square">
            <a:spAutoFit/>
          </a:bodyPr>
          <a:lstStyle/>
          <a:p>
            <a:r>
              <a:rPr lang="en-US" sz="2000" b="1" dirty="0">
                <a:solidFill>
                  <a:schemeClr val="accent1"/>
                </a:solidFill>
              </a:rPr>
              <a:t>Total global population </a:t>
            </a:r>
            <a:r>
              <a:rPr lang="en-US" sz="2000" dirty="0"/>
              <a:t>8 bn by 15 Nov 2022; 8.5 bn(2030), 9.7 bn (2050); 10.4 bn(2100) </a:t>
            </a:r>
            <a:r>
              <a:rPr lang="en-US" sz="1400" dirty="0"/>
              <a:t>-  World Population Prospects 2022, UNDESA</a:t>
            </a:r>
            <a:endParaRPr lang="en-US" sz="2000" dirty="0"/>
          </a:p>
        </p:txBody>
      </p:sp>
      <p:sp>
        <p:nvSpPr>
          <p:cNvPr id="13" name="TextBox 12">
            <a:extLst>
              <a:ext uri="{FF2B5EF4-FFF2-40B4-BE49-F238E27FC236}">
                <a16:creationId xmlns:a16="http://schemas.microsoft.com/office/drawing/2014/main" id="{002FB14E-14D3-24F8-B545-3C55099A9AA1}"/>
              </a:ext>
            </a:extLst>
          </p:cNvPr>
          <p:cNvSpPr txBox="1"/>
          <p:nvPr/>
        </p:nvSpPr>
        <p:spPr>
          <a:xfrm>
            <a:off x="4227539" y="2810075"/>
            <a:ext cx="2428211" cy="261610"/>
          </a:xfrm>
          <a:prstGeom prst="rect">
            <a:avLst/>
          </a:prstGeom>
          <a:noFill/>
        </p:spPr>
        <p:txBody>
          <a:bodyPr wrap="square">
            <a:spAutoFit/>
          </a:bodyPr>
          <a:lstStyle/>
          <a:p>
            <a:r>
              <a:rPr lang="en-US" sz="1100" dirty="0"/>
              <a:t>World Cities Report 2022, UN-HABITAT</a:t>
            </a:r>
          </a:p>
        </p:txBody>
      </p:sp>
      <p:sp>
        <p:nvSpPr>
          <p:cNvPr id="14" name="TextBox 13">
            <a:extLst>
              <a:ext uri="{FF2B5EF4-FFF2-40B4-BE49-F238E27FC236}">
                <a16:creationId xmlns:a16="http://schemas.microsoft.com/office/drawing/2014/main" id="{686A6D81-DEB4-FE1E-1CB2-01093CF965A7}"/>
              </a:ext>
            </a:extLst>
          </p:cNvPr>
          <p:cNvSpPr txBox="1"/>
          <p:nvPr/>
        </p:nvSpPr>
        <p:spPr>
          <a:xfrm>
            <a:off x="9838659" y="6525616"/>
            <a:ext cx="2428211" cy="261610"/>
          </a:xfrm>
          <a:prstGeom prst="rect">
            <a:avLst/>
          </a:prstGeom>
          <a:noFill/>
        </p:spPr>
        <p:txBody>
          <a:bodyPr wrap="square">
            <a:spAutoFit/>
          </a:bodyPr>
          <a:lstStyle/>
          <a:p>
            <a:r>
              <a:rPr lang="en-US" sz="1100" dirty="0"/>
              <a:t>World Cities Report 2022, UN-HABITAT</a:t>
            </a:r>
          </a:p>
        </p:txBody>
      </p:sp>
      <p:sp>
        <p:nvSpPr>
          <p:cNvPr id="15" name="TextBox 14">
            <a:extLst>
              <a:ext uri="{FF2B5EF4-FFF2-40B4-BE49-F238E27FC236}">
                <a16:creationId xmlns:a16="http://schemas.microsoft.com/office/drawing/2014/main" id="{EC9CBE83-D3A3-9B05-11DA-93D7A9CE5148}"/>
              </a:ext>
            </a:extLst>
          </p:cNvPr>
          <p:cNvSpPr txBox="1"/>
          <p:nvPr/>
        </p:nvSpPr>
        <p:spPr>
          <a:xfrm>
            <a:off x="9763788" y="2116722"/>
            <a:ext cx="2428211" cy="261610"/>
          </a:xfrm>
          <a:prstGeom prst="rect">
            <a:avLst/>
          </a:prstGeom>
          <a:noFill/>
        </p:spPr>
        <p:txBody>
          <a:bodyPr wrap="square">
            <a:spAutoFit/>
          </a:bodyPr>
          <a:lstStyle/>
          <a:p>
            <a:r>
              <a:rPr lang="en-US" sz="1100" dirty="0"/>
              <a:t>World Cities Report 2022, UN-HABITAT</a:t>
            </a:r>
          </a:p>
        </p:txBody>
      </p:sp>
      <p:sp>
        <p:nvSpPr>
          <p:cNvPr id="2" name="TextBox 1">
            <a:extLst>
              <a:ext uri="{FF2B5EF4-FFF2-40B4-BE49-F238E27FC236}">
                <a16:creationId xmlns:a16="http://schemas.microsoft.com/office/drawing/2014/main" id="{C305EFB6-CAB9-5CAE-30D6-3998125DDEC5}"/>
              </a:ext>
            </a:extLst>
          </p:cNvPr>
          <p:cNvSpPr txBox="1"/>
          <p:nvPr/>
        </p:nvSpPr>
        <p:spPr>
          <a:xfrm flipH="1">
            <a:off x="430031" y="4028661"/>
            <a:ext cx="4095585"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t>Future urban growth in less developed regions</a:t>
            </a:r>
            <a:r>
              <a:rPr lang="en-US" dirty="0"/>
              <a:t>, especially Africa and Asia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Additional global urban population 2050-2020</a:t>
            </a:r>
            <a:r>
              <a:rPr lang="en-US" dirty="0"/>
              <a:t>: 2.3 bn (2.18 bn or almost 95% in less developed regions; 1.1 bn in Asia; 0.9 bn in Africa)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04492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579700-7778-64FE-6AAB-2BDD5E74B2C5}"/>
              </a:ext>
            </a:extLst>
          </p:cNvPr>
          <p:cNvSpPr>
            <a:spLocks noGrp="1"/>
          </p:cNvSpPr>
          <p:nvPr>
            <p:ph idx="1"/>
          </p:nvPr>
        </p:nvSpPr>
        <p:spPr>
          <a:xfrm>
            <a:off x="3163439" y="1131144"/>
            <a:ext cx="4529447" cy="5361729"/>
          </a:xfrm>
        </p:spPr>
        <p:txBody>
          <a:bodyPr>
            <a:normAutofit/>
          </a:bodyPr>
          <a:lstStyle/>
          <a:p>
            <a:r>
              <a:rPr lang="en-US" sz="2000" dirty="0"/>
              <a:t>Urban land areas could triple between 2015 and 2050 </a:t>
            </a:r>
            <a:r>
              <a:rPr lang="en-US" sz="2000" dirty="0">
                <a:sym typeface="Wingdings" panose="05000000000000000000" pitchFamily="2" charset="2"/>
              </a:rPr>
              <a:t> </a:t>
            </a:r>
            <a:r>
              <a:rPr lang="en-US" sz="2000" dirty="0"/>
              <a:t>The construction of new, and upgrading of existing urban infrastructure through 2030 will result/lock in significant emissions</a:t>
            </a:r>
          </a:p>
          <a:p>
            <a:r>
              <a:rPr lang="en-US" sz="2000" dirty="0"/>
              <a:t>Most future urban population growth will occur in developing countries </a:t>
            </a:r>
            <a:r>
              <a:rPr lang="en-US" sz="2000" dirty="0">
                <a:sym typeface="Wingdings" panose="05000000000000000000" pitchFamily="2" charset="2"/>
              </a:rPr>
              <a:t> </a:t>
            </a:r>
            <a:r>
              <a:rPr lang="en-US" sz="2000" dirty="0"/>
              <a:t> where urban emissions per capita emissions are already far  higher then rural – double impact</a:t>
            </a:r>
          </a:p>
          <a:p>
            <a:r>
              <a:rPr lang="en-US" sz="2000" dirty="0"/>
              <a:t>Income and lifestyle effect in developing countries cannot reap benefit of density/compact-city effect that we see in developed world</a:t>
            </a:r>
          </a:p>
          <a:p>
            <a:pPr marL="0" indent="0">
              <a:buNone/>
            </a:pPr>
            <a:endParaRPr lang="en-US" sz="2000" dirty="0"/>
          </a:p>
          <a:p>
            <a:endParaRPr lang="en-US" sz="2000" dirty="0"/>
          </a:p>
        </p:txBody>
      </p:sp>
      <p:pic>
        <p:nvPicPr>
          <p:cNvPr id="8" name="Picture 7">
            <a:extLst>
              <a:ext uri="{FF2B5EF4-FFF2-40B4-BE49-F238E27FC236}">
                <a16:creationId xmlns:a16="http://schemas.microsoft.com/office/drawing/2014/main" id="{04329BCA-A27B-42FF-471D-C9C4417F2757}"/>
              </a:ext>
            </a:extLst>
          </p:cNvPr>
          <p:cNvPicPr>
            <a:picLocks noChangeAspect="1"/>
          </p:cNvPicPr>
          <p:nvPr/>
        </p:nvPicPr>
        <p:blipFill>
          <a:blip r:embed="rId3"/>
          <a:stretch>
            <a:fillRect/>
          </a:stretch>
        </p:blipFill>
        <p:spPr>
          <a:xfrm>
            <a:off x="7639292" y="146153"/>
            <a:ext cx="3270822" cy="6565694"/>
          </a:xfrm>
          <a:prstGeom prst="rect">
            <a:avLst/>
          </a:prstGeom>
        </p:spPr>
      </p:pic>
      <p:sp>
        <p:nvSpPr>
          <p:cNvPr id="10" name="TextBox 9">
            <a:extLst>
              <a:ext uri="{FF2B5EF4-FFF2-40B4-BE49-F238E27FC236}">
                <a16:creationId xmlns:a16="http://schemas.microsoft.com/office/drawing/2014/main" id="{D8EBD17B-9212-38E9-B39F-F836E5B893C6}"/>
              </a:ext>
            </a:extLst>
          </p:cNvPr>
          <p:cNvSpPr txBox="1"/>
          <p:nvPr/>
        </p:nvSpPr>
        <p:spPr>
          <a:xfrm>
            <a:off x="10310192" y="1263329"/>
            <a:ext cx="161076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“Increase” in urban population by 2050  from 2018 to concentrate in eight countries</a:t>
            </a:r>
          </a:p>
        </p:txBody>
      </p:sp>
      <p:pic>
        <p:nvPicPr>
          <p:cNvPr id="12" name="Picture 11">
            <a:extLst>
              <a:ext uri="{FF2B5EF4-FFF2-40B4-BE49-F238E27FC236}">
                <a16:creationId xmlns:a16="http://schemas.microsoft.com/office/drawing/2014/main" id="{558E5761-2099-405E-FB0F-1DE960AA7ABB}"/>
              </a:ext>
            </a:extLst>
          </p:cNvPr>
          <p:cNvPicPr>
            <a:picLocks noChangeAspect="1"/>
          </p:cNvPicPr>
          <p:nvPr/>
        </p:nvPicPr>
        <p:blipFill>
          <a:blip r:embed="rId4"/>
          <a:stretch>
            <a:fillRect/>
          </a:stretch>
        </p:blipFill>
        <p:spPr>
          <a:xfrm>
            <a:off x="131528" y="176928"/>
            <a:ext cx="3031912" cy="6534919"/>
          </a:xfrm>
          <a:prstGeom prst="rect">
            <a:avLst/>
          </a:prstGeom>
        </p:spPr>
      </p:pic>
      <p:sp>
        <p:nvSpPr>
          <p:cNvPr id="14" name="TextBox 13">
            <a:extLst>
              <a:ext uri="{FF2B5EF4-FFF2-40B4-BE49-F238E27FC236}">
                <a16:creationId xmlns:a16="http://schemas.microsoft.com/office/drawing/2014/main" id="{901FCA9C-899D-DB9D-8862-3EC37DF567FE}"/>
              </a:ext>
            </a:extLst>
          </p:cNvPr>
          <p:cNvSpPr txBox="1"/>
          <p:nvPr/>
        </p:nvSpPr>
        <p:spPr>
          <a:xfrm>
            <a:off x="192754" y="6634249"/>
            <a:ext cx="34724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 bn urban population in 2018</a:t>
            </a:r>
          </a:p>
        </p:txBody>
      </p:sp>
      <p:sp>
        <p:nvSpPr>
          <p:cNvPr id="2" name="Title 1">
            <a:extLst>
              <a:ext uri="{FF2B5EF4-FFF2-40B4-BE49-F238E27FC236}">
                <a16:creationId xmlns:a16="http://schemas.microsoft.com/office/drawing/2014/main" id="{A597611D-6218-7901-DC4E-086EED0B5AD6}"/>
              </a:ext>
            </a:extLst>
          </p:cNvPr>
          <p:cNvSpPr>
            <a:spLocks noGrp="1"/>
          </p:cNvSpPr>
          <p:nvPr>
            <p:ph type="title"/>
          </p:nvPr>
        </p:nvSpPr>
        <p:spPr>
          <a:xfrm>
            <a:off x="2885646" y="182696"/>
            <a:ext cx="5077735" cy="566617"/>
          </a:xfrm>
        </p:spPr>
        <p:txBody>
          <a:bodyPr>
            <a:normAutofit fontScale="90000"/>
          </a:bodyPr>
          <a:lstStyle/>
          <a:p>
            <a:r>
              <a:rPr lang="en-US" b="1" dirty="0">
                <a:solidFill>
                  <a:srgbClr val="0070C0"/>
                </a:solidFill>
              </a:rPr>
              <a:t>Future of urbanization</a:t>
            </a:r>
          </a:p>
        </p:txBody>
      </p:sp>
      <p:sp>
        <p:nvSpPr>
          <p:cNvPr id="15" name="TextBox 14">
            <a:extLst>
              <a:ext uri="{FF2B5EF4-FFF2-40B4-BE49-F238E27FC236}">
                <a16:creationId xmlns:a16="http://schemas.microsoft.com/office/drawing/2014/main" id="{6DC03781-F05F-6947-9C94-E7CA73294DBB}"/>
              </a:ext>
            </a:extLst>
          </p:cNvPr>
          <p:cNvSpPr txBox="1"/>
          <p:nvPr/>
        </p:nvSpPr>
        <p:spPr>
          <a:xfrm>
            <a:off x="3024543" y="6437725"/>
            <a:ext cx="475364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prstClr val="black"/>
                </a:solidFill>
                <a:effectLst/>
                <a:uLnTx/>
                <a:uFillTx/>
                <a:latin typeface="Calibri" panose="020F0502020204030204"/>
                <a:ea typeface="+mn-ea"/>
                <a:cs typeface="+mn-cs"/>
              </a:rPr>
              <a:t>Lwasa</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et al. (2022). Urban systems and other settlements. In IPCC, 2022: Climate Change 2022: Mitigation of Climate Change. Contribution of Working Group III to the Sixth Assessment Report of the Intergovernmental Panel on Climate Change . Cambridge University Press, Cambridge, UK and New York, NY, USA. </a:t>
            </a:r>
            <a:r>
              <a:rPr kumimoji="0" lang="en-US" sz="7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10.1017/9781009157926.010</a:t>
            </a:r>
          </a:p>
        </p:txBody>
      </p:sp>
    </p:spTree>
    <p:extLst>
      <p:ext uri="{BB962C8B-B14F-4D97-AF65-F5344CB8AC3E}">
        <p14:creationId xmlns:p14="http://schemas.microsoft.com/office/powerpoint/2010/main" val="3306154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290;g11f953c4efd_3_187"/>
          <p:cNvSpPr txBox="1"/>
          <p:nvPr/>
        </p:nvSpPr>
        <p:spPr>
          <a:xfrm>
            <a:off x="10185722" y="1567746"/>
            <a:ext cx="184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a:ea typeface="Arial"/>
              <a:cs typeface="Arial"/>
              <a:sym typeface="Arial"/>
            </a:endParaRPr>
          </a:p>
        </p:txBody>
      </p:sp>
      <p:sp>
        <p:nvSpPr>
          <p:cNvPr id="29" name="Google Shape;292;g11f953c4efd_3_187"/>
          <p:cNvSpPr txBox="1"/>
          <p:nvPr/>
        </p:nvSpPr>
        <p:spPr>
          <a:xfrm>
            <a:off x="9954228" y="1556172"/>
            <a:ext cx="184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a:ea typeface="Arial"/>
              <a:cs typeface="Arial"/>
              <a:sym typeface="Arial"/>
            </a:endParaRPr>
          </a:p>
        </p:txBody>
      </p:sp>
      <p:sp>
        <p:nvSpPr>
          <p:cNvPr id="57" name="Google Shape;287;g11f953c4efd_3_187"/>
          <p:cNvSpPr/>
          <p:nvPr/>
        </p:nvSpPr>
        <p:spPr>
          <a:xfrm>
            <a:off x="0" y="3003208"/>
            <a:ext cx="12192000" cy="3752838"/>
          </a:xfrm>
          <a:prstGeom prst="flowChartTerminator">
            <a:avLst/>
          </a:prstGeom>
          <a:solidFill>
            <a:srgbClr val="003466"/>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sp>
        <p:nvSpPr>
          <p:cNvPr id="58" name="Google Shape;289;g11f953c4efd_3_187"/>
          <p:cNvSpPr txBox="1">
            <a:spLocks noGrp="1"/>
          </p:cNvSpPr>
          <p:nvPr>
            <p:ph type="ctrTitle"/>
          </p:nvPr>
        </p:nvSpPr>
        <p:spPr>
          <a:xfrm>
            <a:off x="990600" y="1440258"/>
            <a:ext cx="10274300" cy="1090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2200"/>
              <a:buFont typeface="Arial"/>
              <a:buNone/>
            </a:pPr>
            <a:r>
              <a:rPr lang="en-GB" sz="2800" b="0" cap="none" dirty="0"/>
              <a:t>There are options available </a:t>
            </a:r>
            <a:r>
              <a:rPr lang="en-GB" sz="2800" cap="none" dirty="0"/>
              <a:t>now</a:t>
            </a:r>
            <a:r>
              <a:rPr lang="en-GB" sz="2800" b="0" cap="none" dirty="0"/>
              <a:t> in every sector that can at least </a:t>
            </a:r>
            <a:r>
              <a:rPr lang="en-GB" sz="2800" cap="none" dirty="0"/>
              <a:t>halve</a:t>
            </a:r>
            <a:r>
              <a:rPr lang="en-GB" sz="2800" b="0" dirty="0"/>
              <a:t> </a:t>
            </a:r>
            <a:r>
              <a:rPr lang="en-GB" sz="2800" b="0" cap="none" dirty="0"/>
              <a:t>emissions by 2030 (from 2019) </a:t>
            </a:r>
            <a:r>
              <a:rPr lang="en-GB" sz="2800" b="0" cap="none" dirty="0">
                <a:sym typeface="Wingdings" panose="05000000000000000000" pitchFamily="2" charset="2"/>
              </a:rPr>
              <a:t> </a:t>
            </a:r>
            <a:r>
              <a:rPr lang="en-GB" sz="2800" b="0" cap="none" dirty="0"/>
              <a:t>these sectors are:</a:t>
            </a:r>
            <a:endParaRPr sz="2800" b="0" dirty="0"/>
          </a:p>
        </p:txBody>
      </p:sp>
      <p:grpSp>
        <p:nvGrpSpPr>
          <p:cNvPr id="61" name="Google Shape;295;g11f953c4efd_3_187"/>
          <p:cNvGrpSpPr/>
          <p:nvPr/>
        </p:nvGrpSpPr>
        <p:grpSpPr>
          <a:xfrm>
            <a:off x="2069850" y="3914758"/>
            <a:ext cx="997800" cy="1075200"/>
            <a:chOff x="355350" y="3130875"/>
            <a:chExt cx="997800" cy="1075200"/>
          </a:xfrm>
        </p:grpSpPr>
        <p:sp>
          <p:nvSpPr>
            <p:cNvPr id="62" name="Google Shape;296;g11f953c4efd_3_187"/>
            <p:cNvSpPr/>
            <p:nvPr/>
          </p:nvSpPr>
          <p:spPr>
            <a:xfrm>
              <a:off x="355350"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63" name="Google Shape;297;g11f953c4efd_3_187"/>
            <p:cNvPicPr preferRelativeResize="0"/>
            <p:nvPr/>
          </p:nvPicPr>
          <p:blipFill rotWithShape="1">
            <a:blip r:embed="rId3">
              <a:alphaModFix/>
            </a:blip>
            <a:srcRect l="10286" t="-4842" r="11010" b="15985"/>
            <a:stretch/>
          </p:blipFill>
          <p:spPr>
            <a:xfrm>
              <a:off x="461588" y="3225188"/>
              <a:ext cx="785325" cy="886574"/>
            </a:xfrm>
            <a:prstGeom prst="rect">
              <a:avLst/>
            </a:prstGeom>
            <a:noFill/>
            <a:ln>
              <a:noFill/>
            </a:ln>
          </p:spPr>
        </p:pic>
      </p:grpSp>
      <p:sp>
        <p:nvSpPr>
          <p:cNvPr id="64" name="Google Shape;298;g11f953c4efd_3_187"/>
          <p:cNvSpPr txBox="1"/>
          <p:nvPr/>
        </p:nvSpPr>
        <p:spPr>
          <a:xfrm>
            <a:off x="1898550" y="5034283"/>
            <a:ext cx="13404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Energy</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5" name="Google Shape;299;g11f953c4efd_3_187"/>
          <p:cNvGrpSpPr/>
          <p:nvPr/>
        </p:nvGrpSpPr>
        <p:grpSpPr>
          <a:xfrm>
            <a:off x="3491225" y="3914758"/>
            <a:ext cx="997800" cy="1075200"/>
            <a:chOff x="1776725" y="3130875"/>
            <a:chExt cx="997800" cy="1075200"/>
          </a:xfrm>
        </p:grpSpPr>
        <p:sp>
          <p:nvSpPr>
            <p:cNvPr id="66" name="Google Shape;300;g11f953c4efd_3_187"/>
            <p:cNvSpPr/>
            <p:nvPr/>
          </p:nvSpPr>
          <p:spPr>
            <a:xfrm>
              <a:off x="1776725"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67" name="Google Shape;301;g11f953c4efd_3_187"/>
            <p:cNvPicPr preferRelativeResize="0"/>
            <p:nvPr/>
          </p:nvPicPr>
          <p:blipFill rotWithShape="1">
            <a:blip r:embed="rId4">
              <a:alphaModFix/>
            </a:blip>
            <a:srcRect t="-6325" r="6235" b="18103"/>
            <a:stretch/>
          </p:blipFill>
          <p:spPr>
            <a:xfrm>
              <a:off x="1882975" y="3299025"/>
              <a:ext cx="785300" cy="738901"/>
            </a:xfrm>
            <a:prstGeom prst="rect">
              <a:avLst/>
            </a:prstGeom>
            <a:noFill/>
            <a:ln>
              <a:noFill/>
            </a:ln>
          </p:spPr>
        </p:pic>
      </p:grpSp>
      <p:sp>
        <p:nvSpPr>
          <p:cNvPr id="68" name="Google Shape;302;g11f953c4efd_3_187"/>
          <p:cNvSpPr txBox="1"/>
          <p:nvPr/>
        </p:nvSpPr>
        <p:spPr>
          <a:xfrm>
            <a:off x="3250625" y="5034283"/>
            <a:ext cx="14790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Land use</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9" name="Google Shape;303;g11f953c4efd_3_187"/>
          <p:cNvGrpSpPr/>
          <p:nvPr/>
        </p:nvGrpSpPr>
        <p:grpSpPr>
          <a:xfrm>
            <a:off x="9550775" y="3914758"/>
            <a:ext cx="997800" cy="1075200"/>
            <a:chOff x="7836275" y="3130875"/>
            <a:chExt cx="997800" cy="1075200"/>
          </a:xfrm>
        </p:grpSpPr>
        <p:sp>
          <p:nvSpPr>
            <p:cNvPr id="70" name="Google Shape;304;g11f953c4efd_3_187"/>
            <p:cNvSpPr/>
            <p:nvPr/>
          </p:nvSpPr>
          <p:spPr>
            <a:xfrm>
              <a:off x="7836275" y="3130875"/>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71" name="Google Shape;305;g11f953c4efd_3_187"/>
            <p:cNvPicPr preferRelativeResize="0"/>
            <p:nvPr/>
          </p:nvPicPr>
          <p:blipFill rotWithShape="1">
            <a:blip r:embed="rId5">
              <a:alphaModFix/>
            </a:blip>
            <a:srcRect l="5864" t="6537" b="6528"/>
            <a:stretch/>
          </p:blipFill>
          <p:spPr>
            <a:xfrm>
              <a:off x="7942525" y="3305875"/>
              <a:ext cx="785300" cy="725200"/>
            </a:xfrm>
            <a:prstGeom prst="rect">
              <a:avLst/>
            </a:prstGeom>
            <a:noFill/>
            <a:ln>
              <a:noFill/>
            </a:ln>
          </p:spPr>
        </p:pic>
      </p:grpSp>
      <p:sp>
        <p:nvSpPr>
          <p:cNvPr id="72" name="Google Shape;306;g11f953c4efd_3_187"/>
          <p:cNvSpPr txBox="1"/>
          <p:nvPr/>
        </p:nvSpPr>
        <p:spPr>
          <a:xfrm>
            <a:off x="9379475" y="5034283"/>
            <a:ext cx="13404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Transport</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Google Shape;307;g11f953c4efd_3_187"/>
          <p:cNvSpPr/>
          <p:nvPr/>
        </p:nvSpPr>
        <p:spPr>
          <a:xfrm>
            <a:off x="6468700" y="3914758"/>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74" name="Google Shape;308;g11f953c4efd_3_187"/>
          <p:cNvPicPr preferRelativeResize="0"/>
          <p:nvPr/>
        </p:nvPicPr>
        <p:blipFill rotWithShape="1">
          <a:blip r:embed="rId6">
            <a:alphaModFix/>
          </a:blip>
          <a:srcRect l="17058" t="9395" r="13737" b="26690"/>
          <a:stretch/>
        </p:blipFill>
        <p:spPr>
          <a:xfrm>
            <a:off x="6595550" y="4070736"/>
            <a:ext cx="785300" cy="725196"/>
          </a:xfrm>
          <a:prstGeom prst="rect">
            <a:avLst/>
          </a:prstGeom>
          <a:noFill/>
          <a:ln>
            <a:noFill/>
          </a:ln>
        </p:spPr>
      </p:pic>
      <p:sp>
        <p:nvSpPr>
          <p:cNvPr id="75" name="Google Shape;309;g11f953c4efd_3_187"/>
          <p:cNvSpPr txBox="1"/>
          <p:nvPr/>
        </p:nvSpPr>
        <p:spPr>
          <a:xfrm>
            <a:off x="6297400" y="5034283"/>
            <a:ext cx="13404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Urban</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Google Shape;310;g11f953c4efd_3_187"/>
          <p:cNvSpPr/>
          <p:nvPr/>
        </p:nvSpPr>
        <p:spPr>
          <a:xfrm>
            <a:off x="7959375" y="3914758"/>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77" name="Google Shape;311;g11f953c4efd_3_187"/>
          <p:cNvPicPr preferRelativeResize="0"/>
          <p:nvPr/>
        </p:nvPicPr>
        <p:blipFill rotWithShape="1">
          <a:blip r:embed="rId7">
            <a:alphaModFix/>
          </a:blip>
          <a:srcRect l="8592" r="2825" b="18200"/>
          <a:stretch/>
        </p:blipFill>
        <p:spPr>
          <a:xfrm>
            <a:off x="8012500" y="4040699"/>
            <a:ext cx="891550" cy="823319"/>
          </a:xfrm>
          <a:prstGeom prst="rect">
            <a:avLst/>
          </a:prstGeom>
          <a:noFill/>
          <a:ln>
            <a:noFill/>
          </a:ln>
        </p:spPr>
      </p:pic>
      <p:sp>
        <p:nvSpPr>
          <p:cNvPr id="78" name="Google Shape;312;g11f953c4efd_3_187"/>
          <p:cNvSpPr txBox="1"/>
          <p:nvPr/>
        </p:nvSpPr>
        <p:spPr>
          <a:xfrm>
            <a:off x="7788075" y="5034283"/>
            <a:ext cx="13404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Buildings</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Google Shape;313;g11f953c4efd_3_187"/>
          <p:cNvSpPr/>
          <p:nvPr/>
        </p:nvSpPr>
        <p:spPr>
          <a:xfrm>
            <a:off x="5014613" y="3914758"/>
            <a:ext cx="997800" cy="1075200"/>
          </a:xfrm>
          <a:prstGeom prst="ellipse">
            <a:avLst/>
          </a:prstGeom>
          <a:solidFill>
            <a:srgbClr val="C9DAF8"/>
          </a:solidFill>
          <a:ln w="9525" cap="flat" cmpd="sng">
            <a:solidFill>
              <a:srgbClr val="2048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80" name="Google Shape;314;g11f953c4efd_3_187"/>
          <p:cNvPicPr preferRelativeResize="0"/>
          <p:nvPr/>
        </p:nvPicPr>
        <p:blipFill rotWithShape="1">
          <a:blip r:embed="rId8">
            <a:alphaModFix/>
          </a:blip>
          <a:srcRect l="10247" r="11049" b="16065"/>
          <a:stretch/>
        </p:blipFill>
        <p:spPr>
          <a:xfrm>
            <a:off x="5120850" y="4033595"/>
            <a:ext cx="785325" cy="837526"/>
          </a:xfrm>
          <a:prstGeom prst="rect">
            <a:avLst/>
          </a:prstGeom>
          <a:noFill/>
          <a:ln>
            <a:noFill/>
          </a:ln>
        </p:spPr>
      </p:pic>
      <p:sp>
        <p:nvSpPr>
          <p:cNvPr id="81" name="Google Shape;315;g11f953c4efd_3_187"/>
          <p:cNvSpPr txBox="1"/>
          <p:nvPr/>
        </p:nvSpPr>
        <p:spPr>
          <a:xfrm>
            <a:off x="4843313" y="5034283"/>
            <a:ext cx="13404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Industry</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Google Shape;316;g11f953c4efd_3_187"/>
          <p:cNvSpPr/>
          <p:nvPr/>
        </p:nvSpPr>
        <p:spPr>
          <a:xfrm>
            <a:off x="5749338" y="2481171"/>
            <a:ext cx="997800" cy="10752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64749"/>
              </a:solidFill>
              <a:effectLst/>
              <a:uLnTx/>
              <a:uFillTx/>
              <a:latin typeface="Arial" panose="020B0604020202020204"/>
              <a:ea typeface="+mn-ea"/>
              <a:cs typeface="+mn-cs"/>
            </a:endParaRPr>
          </a:p>
        </p:txBody>
      </p:sp>
      <p:pic>
        <p:nvPicPr>
          <p:cNvPr id="83" name="Google Shape;317;g11f953c4efd_3_187"/>
          <p:cNvPicPr preferRelativeResize="0"/>
          <p:nvPr/>
        </p:nvPicPr>
        <p:blipFill rotWithShape="1">
          <a:blip r:embed="rId9">
            <a:alphaModFix/>
          </a:blip>
          <a:srcRect l="25528" t="14573" r="26773" b="35449"/>
          <a:stretch/>
        </p:blipFill>
        <p:spPr>
          <a:xfrm>
            <a:off x="5902188" y="2656171"/>
            <a:ext cx="692099" cy="725200"/>
          </a:xfrm>
          <a:prstGeom prst="rect">
            <a:avLst/>
          </a:prstGeom>
          <a:noFill/>
          <a:ln>
            <a:noFill/>
          </a:ln>
        </p:spPr>
      </p:pic>
      <p:sp>
        <p:nvSpPr>
          <p:cNvPr id="84" name="Google Shape;318;g11f953c4efd_3_187"/>
          <p:cNvSpPr txBox="1"/>
          <p:nvPr/>
        </p:nvSpPr>
        <p:spPr>
          <a:xfrm>
            <a:off x="6663700" y="3172558"/>
            <a:ext cx="2862300" cy="4770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a:ln>
                  <a:noFill/>
                </a:ln>
                <a:solidFill>
                  <a:srgbClr val="FFFFFF"/>
                </a:solidFill>
                <a:effectLst/>
                <a:uLnTx/>
                <a:uFillTx/>
                <a:latin typeface="Arial" panose="020B0604020202020204"/>
                <a:ea typeface="+mn-ea"/>
                <a:cs typeface="+mn-cs"/>
              </a:rPr>
              <a:t>Demand and services</a:t>
            </a:r>
            <a:endParaRPr kumimoji="0"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Title 2"/>
          <p:cNvSpPr txBox="1">
            <a:spLocks/>
          </p:cNvSpPr>
          <p:nvPr/>
        </p:nvSpPr>
        <p:spPr>
          <a:xfrm>
            <a:off x="402593" y="876925"/>
            <a:ext cx="11419752" cy="668984"/>
          </a:xfrm>
          <a:prstGeom prst="rect">
            <a:avLst/>
          </a:prstGeom>
          <a:noFill/>
        </p:spPr>
        <p:txBody>
          <a:bodyPr vert="horz" lIns="0" tIns="0" rIns="0" bIns="0" rtlCol="0" anchor="ctr" anchorCtr="0">
            <a:noAutofit/>
          </a:bodyPr>
          <a:lstStyle>
            <a:lvl1pPr algn="l" defTabSz="342830" rtl="0" eaLnBrk="1" latinLnBrk="0" hangingPunct="1">
              <a:lnSpc>
                <a:spcPts val="2600"/>
              </a:lnSpc>
              <a:spcBef>
                <a:spcPct val="0"/>
              </a:spcBef>
              <a:buNone/>
              <a:defRPr sz="3000" b="1" kern="1200" cap="none" baseline="0">
                <a:solidFill>
                  <a:srgbClr val="003466"/>
                </a:solidFill>
                <a:latin typeface="Arial" panose="020B0604020202020204" pitchFamily="34" charset="0"/>
                <a:ea typeface="+mj-ea"/>
                <a:cs typeface="Arial" panose="020B0604020202020204" pitchFamily="34" charset="0"/>
              </a:defRPr>
            </a:lvl1pPr>
          </a:lstStyle>
          <a:p>
            <a:pPr marL="0" marR="0" lvl="0" indent="0" algn="l" defTabSz="342830" rtl="0" eaLnBrk="1" fontAlgn="auto" latinLnBrk="0" hangingPunct="1">
              <a:lnSpc>
                <a:spcPts val="26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003466"/>
                </a:solidFill>
                <a:effectLst/>
                <a:uLnTx/>
                <a:uFillTx/>
                <a:latin typeface="Arial" panose="020B0604020202020204" pitchFamily="34" charset="0"/>
                <a:ea typeface="+mj-ea"/>
                <a:cs typeface="Arial" panose="020B0604020202020204" pitchFamily="34" charset="0"/>
              </a:rPr>
              <a:t>There are options available now in all sectors that can at least halve emission by 2030 (of 2019)</a:t>
            </a:r>
          </a:p>
        </p:txBody>
      </p:sp>
    </p:spTree>
    <p:extLst>
      <p:ext uri="{BB962C8B-B14F-4D97-AF65-F5344CB8AC3E}">
        <p14:creationId xmlns:p14="http://schemas.microsoft.com/office/powerpoint/2010/main" val="1552466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Substantial potentials to reduce net emission by 2030</a:t>
            </a:r>
          </a:p>
        </p:txBody>
      </p:sp>
      <p:pic>
        <p:nvPicPr>
          <p:cNvPr id="5" name="Picture 4"/>
          <p:cNvPicPr>
            <a:picLocks noChangeAspect="1"/>
          </p:cNvPicPr>
          <p:nvPr/>
        </p:nvPicPr>
        <p:blipFill>
          <a:blip r:embed="rId3"/>
          <a:stretch>
            <a:fillRect/>
          </a:stretch>
        </p:blipFill>
        <p:spPr>
          <a:xfrm>
            <a:off x="616629" y="1616251"/>
            <a:ext cx="10991679" cy="5060320"/>
          </a:xfrm>
          <a:prstGeom prst="rect">
            <a:avLst/>
          </a:prstGeom>
        </p:spPr>
      </p:pic>
      <p:pic>
        <p:nvPicPr>
          <p:cNvPr id="6" name="Picture 5"/>
          <p:cNvPicPr>
            <a:picLocks noChangeAspect="1"/>
          </p:cNvPicPr>
          <p:nvPr/>
        </p:nvPicPr>
        <p:blipFill>
          <a:blip r:embed="rId4"/>
          <a:stretch>
            <a:fillRect/>
          </a:stretch>
        </p:blipFill>
        <p:spPr>
          <a:xfrm>
            <a:off x="9917102" y="2820014"/>
            <a:ext cx="2115241" cy="2301272"/>
          </a:xfrm>
          <a:prstGeom prst="rect">
            <a:avLst/>
          </a:prstGeom>
        </p:spPr>
      </p:pic>
    </p:spTree>
    <p:extLst>
      <p:ext uri="{BB962C8B-B14F-4D97-AF65-F5344CB8AC3E}">
        <p14:creationId xmlns:p14="http://schemas.microsoft.com/office/powerpoint/2010/main" val="3742041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9393" y="636806"/>
            <a:ext cx="11419752" cy="668984"/>
          </a:xfrm>
        </p:spPr>
        <p:txBody>
          <a:bodyPr/>
          <a:lstStyle/>
          <a:p>
            <a:r>
              <a:rPr lang="en-US" dirty="0"/>
              <a:t>Substantial potentials to reduce net emission by 2030</a:t>
            </a:r>
          </a:p>
        </p:txBody>
      </p:sp>
      <p:grpSp>
        <p:nvGrpSpPr>
          <p:cNvPr id="8" name="Group 7"/>
          <p:cNvGrpSpPr/>
          <p:nvPr/>
        </p:nvGrpSpPr>
        <p:grpSpPr>
          <a:xfrm>
            <a:off x="1340409" y="1188879"/>
            <a:ext cx="9371135" cy="5669120"/>
            <a:chOff x="1340409" y="1188879"/>
            <a:chExt cx="9371135" cy="5669120"/>
          </a:xfrm>
        </p:grpSpPr>
        <p:grpSp>
          <p:nvGrpSpPr>
            <p:cNvPr id="6" name="Group 5"/>
            <p:cNvGrpSpPr/>
            <p:nvPr/>
          </p:nvGrpSpPr>
          <p:grpSpPr>
            <a:xfrm>
              <a:off x="1340409" y="1188879"/>
              <a:ext cx="9371135" cy="5669120"/>
              <a:chOff x="1340409" y="1188879"/>
              <a:chExt cx="9371135" cy="5669120"/>
            </a:xfrm>
          </p:grpSpPr>
          <p:pic>
            <p:nvPicPr>
              <p:cNvPr id="2" name="Picture 1"/>
              <p:cNvPicPr>
                <a:picLocks noChangeAspect="1"/>
              </p:cNvPicPr>
              <p:nvPr/>
            </p:nvPicPr>
            <p:blipFill>
              <a:blip r:embed="rId3"/>
              <a:stretch>
                <a:fillRect/>
              </a:stretch>
            </p:blipFill>
            <p:spPr>
              <a:xfrm>
                <a:off x="1340409" y="1605374"/>
                <a:ext cx="8935705" cy="5252625"/>
              </a:xfrm>
              <a:prstGeom prst="rect">
                <a:avLst/>
              </a:prstGeom>
            </p:spPr>
          </p:pic>
          <p:pic>
            <p:nvPicPr>
              <p:cNvPr id="4" name="Picture 3"/>
              <p:cNvPicPr>
                <a:picLocks noChangeAspect="1"/>
              </p:cNvPicPr>
              <p:nvPr/>
            </p:nvPicPr>
            <p:blipFill>
              <a:blip r:embed="rId4"/>
              <a:stretch>
                <a:fillRect/>
              </a:stretch>
            </p:blipFill>
            <p:spPr>
              <a:xfrm>
                <a:off x="1340410" y="1188879"/>
                <a:ext cx="9371134" cy="416495"/>
              </a:xfrm>
              <a:prstGeom prst="rect">
                <a:avLst/>
              </a:prstGeom>
            </p:spPr>
          </p:pic>
        </p:grpSp>
        <p:pic>
          <p:nvPicPr>
            <p:cNvPr id="7" name="Picture 6"/>
            <p:cNvPicPr>
              <a:picLocks noChangeAspect="1"/>
            </p:cNvPicPr>
            <p:nvPr/>
          </p:nvPicPr>
          <p:blipFill>
            <a:blip r:embed="rId5"/>
            <a:stretch>
              <a:fillRect/>
            </a:stretch>
          </p:blipFill>
          <p:spPr>
            <a:xfrm>
              <a:off x="7795967" y="4163430"/>
              <a:ext cx="2480147" cy="2694569"/>
            </a:xfrm>
            <a:prstGeom prst="rect">
              <a:avLst/>
            </a:prstGeom>
          </p:spPr>
        </p:pic>
      </p:grpSp>
    </p:spTree>
    <p:extLst>
      <p:ext uri="{BB962C8B-B14F-4D97-AF65-F5344CB8AC3E}">
        <p14:creationId xmlns:p14="http://schemas.microsoft.com/office/powerpoint/2010/main" val="4221688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ctrTitle"/>
          </p:nvPr>
        </p:nvSpPr>
        <p:spPr/>
        <p:txBody>
          <a:bodyPr/>
          <a:lstStyle/>
          <a:p>
            <a:r>
              <a:rPr lang="en-US" dirty="0"/>
              <a:t>Substantial potentials to reduce net emission by 2030</a:t>
            </a:r>
            <a:br>
              <a:rPr lang="en-US" dirty="0"/>
            </a:br>
            <a:r>
              <a:rPr lang="en-US" sz="2400" i="1" dirty="0"/>
              <a:t>Indicative potential of demand-side mitigation options by 2050</a:t>
            </a:r>
          </a:p>
        </p:txBody>
      </p:sp>
      <p:pic>
        <p:nvPicPr>
          <p:cNvPr id="6" name="Picture 5"/>
          <p:cNvPicPr>
            <a:picLocks noChangeAspect="1"/>
          </p:cNvPicPr>
          <p:nvPr/>
        </p:nvPicPr>
        <p:blipFill>
          <a:blip r:embed="rId3"/>
          <a:stretch>
            <a:fillRect/>
          </a:stretch>
        </p:blipFill>
        <p:spPr>
          <a:xfrm>
            <a:off x="531550" y="1890925"/>
            <a:ext cx="9677471" cy="3714777"/>
          </a:xfrm>
          <a:prstGeom prst="rect">
            <a:avLst/>
          </a:prstGeom>
        </p:spPr>
      </p:pic>
      <p:pic>
        <p:nvPicPr>
          <p:cNvPr id="7" name="Picture 6"/>
          <p:cNvPicPr>
            <a:picLocks noChangeAspect="1"/>
          </p:cNvPicPr>
          <p:nvPr/>
        </p:nvPicPr>
        <p:blipFill>
          <a:blip r:embed="rId4"/>
          <a:stretch>
            <a:fillRect/>
          </a:stretch>
        </p:blipFill>
        <p:spPr>
          <a:xfrm>
            <a:off x="1091262" y="5655375"/>
            <a:ext cx="9117760" cy="1226686"/>
          </a:xfrm>
          <a:prstGeom prst="rect">
            <a:avLst/>
          </a:prstGeom>
        </p:spPr>
      </p:pic>
    </p:spTree>
    <p:extLst>
      <p:ext uri="{BB962C8B-B14F-4D97-AF65-F5344CB8AC3E}">
        <p14:creationId xmlns:p14="http://schemas.microsoft.com/office/powerpoint/2010/main" val="2540533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15D3AB6-C5B2-96A7-A871-1287FA8D037B}"/>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kern="1200">
                <a:solidFill>
                  <a:schemeClr val="accent1"/>
                </a:solidFill>
                <a:latin typeface="+mj-lt"/>
                <a:ea typeface="+mj-ea"/>
                <a:cs typeface="+mj-cs"/>
              </a:rPr>
              <a:t>Sethi et al (2020) ERL</a:t>
            </a:r>
          </a:p>
        </p:txBody>
      </p:sp>
      <p:cxnSp>
        <p:nvCxnSpPr>
          <p:cNvPr id="15" name="Straight Connector 14">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007EC0CF-1FFC-33EB-E963-B48E8AF76370}"/>
              </a:ext>
            </a:extLst>
          </p:cNvPr>
          <p:cNvSpPr>
            <a:spLocks noGrp="1"/>
          </p:cNvSpPr>
          <p:nvPr>
            <p:ph idx="1"/>
          </p:nvPr>
        </p:nvSpPr>
        <p:spPr>
          <a:xfrm>
            <a:off x="4976029" y="508883"/>
            <a:ext cx="6894405" cy="5557962"/>
          </a:xfrm>
        </p:spPr>
        <p:txBody>
          <a:bodyPr vert="horz" lIns="91440" tIns="45720" rIns="91440" bIns="45720" rtlCol="0" anchor="b">
            <a:normAutofit lnSpcReduction="10000"/>
          </a:bodyPr>
          <a:lstStyle/>
          <a:p>
            <a:r>
              <a:rPr lang="en-US" sz="2400" dirty="0"/>
              <a:t>867 studies synthesized; technological or policy instruments; found 41 different urban solutions with an average GHG abatement potential ranging from 5.2% to 105%, most of them clustering in the building and transport sectors </a:t>
            </a:r>
          </a:p>
          <a:p>
            <a:r>
              <a:rPr lang="en-US" sz="2400" dirty="0"/>
              <a:t>More than three-fourth of the solutions are on demand side </a:t>
            </a:r>
          </a:p>
          <a:p>
            <a:r>
              <a:rPr lang="en-US" sz="2400" dirty="0"/>
              <a:t>Results demonstrate that </a:t>
            </a:r>
          </a:p>
          <a:p>
            <a:pPr lvl="1"/>
            <a:r>
              <a:rPr lang="en-US" dirty="0"/>
              <a:t>technology-oriented interventions in urban waste, transport and energy sectors have the highest marginal abatement potential</a:t>
            </a:r>
          </a:p>
          <a:p>
            <a:pPr lvl="1"/>
            <a:r>
              <a:rPr lang="en-US" dirty="0"/>
              <a:t>system-wide interventions, e.g. urban form related measures have lower marginal abatement potential but wider scope</a:t>
            </a:r>
          </a:p>
          <a:p>
            <a:pPr lvl="1"/>
            <a:r>
              <a:rPr lang="en-US" dirty="0"/>
              <a:t>integrating measures across urban sectors realizes synergies in GHG emission reductions</a:t>
            </a:r>
          </a:p>
        </p:txBody>
      </p:sp>
      <p:sp>
        <p:nvSpPr>
          <p:cNvPr id="8" name="TextBox 7">
            <a:extLst>
              <a:ext uri="{FF2B5EF4-FFF2-40B4-BE49-F238E27FC236}">
                <a16:creationId xmlns:a16="http://schemas.microsoft.com/office/drawing/2014/main" id="{503A71B1-DA0F-55DC-0D33-8693078F0C28}"/>
              </a:ext>
            </a:extLst>
          </p:cNvPr>
          <p:cNvSpPr txBox="1"/>
          <p:nvPr/>
        </p:nvSpPr>
        <p:spPr>
          <a:xfrm>
            <a:off x="838200" y="6162370"/>
            <a:ext cx="6250940" cy="82951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Environ. Res. Lett. 15 (2020) 093008</a:t>
            </a:r>
          </a:p>
        </p:txBody>
      </p:sp>
    </p:spTree>
    <p:extLst>
      <p:ext uri="{BB962C8B-B14F-4D97-AF65-F5344CB8AC3E}">
        <p14:creationId xmlns:p14="http://schemas.microsoft.com/office/powerpoint/2010/main" val="2383426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1668-0AC0-0E26-F484-29A71B989D74}"/>
              </a:ext>
            </a:extLst>
          </p:cNvPr>
          <p:cNvSpPr>
            <a:spLocks noGrp="1"/>
          </p:cNvSpPr>
          <p:nvPr>
            <p:ph type="title"/>
          </p:nvPr>
        </p:nvSpPr>
        <p:spPr/>
        <p:txBody>
          <a:bodyPr/>
          <a:lstStyle/>
          <a:p>
            <a:r>
              <a:rPr lang="en-US" b="1" dirty="0">
                <a:solidFill>
                  <a:schemeClr val="accent1"/>
                </a:solidFill>
              </a:rPr>
              <a:t>Urbanization’s wedge in future emissions/ mitigation </a:t>
            </a:r>
          </a:p>
        </p:txBody>
      </p:sp>
      <p:sp>
        <p:nvSpPr>
          <p:cNvPr id="3" name="Content Placeholder 2">
            <a:extLst>
              <a:ext uri="{FF2B5EF4-FFF2-40B4-BE49-F238E27FC236}">
                <a16:creationId xmlns:a16="http://schemas.microsoft.com/office/drawing/2014/main" id="{48E6C659-52EB-6C9D-0B3A-2A3265266FC8}"/>
              </a:ext>
            </a:extLst>
          </p:cNvPr>
          <p:cNvSpPr>
            <a:spLocks noGrp="1"/>
          </p:cNvSpPr>
          <p:nvPr>
            <p:ph idx="1"/>
          </p:nvPr>
        </p:nvSpPr>
        <p:spPr>
          <a:xfrm>
            <a:off x="765312" y="1916112"/>
            <a:ext cx="7610061" cy="4351338"/>
          </a:xfrm>
        </p:spPr>
        <p:txBody>
          <a:bodyPr>
            <a:normAutofit lnSpcReduction="10000"/>
          </a:bodyPr>
          <a:lstStyle/>
          <a:p>
            <a:r>
              <a:rPr lang="en-US" dirty="0"/>
              <a:t>Urban mitigation potentials are large – technology in sectors and infrastructure are key  </a:t>
            </a:r>
          </a:p>
          <a:p>
            <a:r>
              <a:rPr lang="en-US" dirty="0"/>
              <a:t>Still lack of scientific studies on future urban mitigation potentials incorporating urban systemic interventions (many are technology centered and sectoral) </a:t>
            </a:r>
          </a:p>
          <a:p>
            <a:r>
              <a:rPr lang="en-US" dirty="0"/>
              <a:t>Inability of IAM models to handle urban issues</a:t>
            </a:r>
          </a:p>
          <a:p>
            <a:r>
              <a:rPr lang="en-US" dirty="0"/>
              <a:t>Under SSP 1 scenario (resource efficient and compact cities)- urban GHG reduction of 9.8 GtCO2eq by 2030 and developed countries and Asia is key</a:t>
            </a:r>
          </a:p>
          <a:p>
            <a:endParaRPr lang="en-US" dirty="0"/>
          </a:p>
        </p:txBody>
      </p:sp>
      <p:sp>
        <p:nvSpPr>
          <p:cNvPr id="4" name="Slide Number Placeholder 3">
            <a:extLst>
              <a:ext uri="{FF2B5EF4-FFF2-40B4-BE49-F238E27FC236}">
                <a16:creationId xmlns:a16="http://schemas.microsoft.com/office/drawing/2014/main" id="{5A406057-57D0-460C-311C-0C3BC8D68A7D}"/>
              </a:ext>
            </a:extLst>
          </p:cNvPr>
          <p:cNvSpPr>
            <a:spLocks noGrp="1"/>
          </p:cNvSpPr>
          <p:nvPr>
            <p:ph type="sldNum" sz="quarter" idx="12"/>
          </p:nvPr>
        </p:nvSpPr>
        <p:spPr/>
        <p:txBody>
          <a:bodyPr/>
          <a:lstStyle/>
          <a:p>
            <a:fld id="{5E5E553F-BC03-4B0D-8D32-5C769E3BEC4F}" type="slidenum">
              <a:rPr lang="en-US" smtClean="0"/>
              <a:t>17</a:t>
            </a:fld>
            <a:endParaRPr lang="en-US"/>
          </a:p>
        </p:txBody>
      </p:sp>
      <p:sp>
        <p:nvSpPr>
          <p:cNvPr id="5" name="Subtitle 4">
            <a:extLst>
              <a:ext uri="{FF2B5EF4-FFF2-40B4-BE49-F238E27FC236}">
                <a16:creationId xmlns:a16="http://schemas.microsoft.com/office/drawing/2014/main" id="{80B083BF-FB8D-434B-52F6-E6512186514D}"/>
              </a:ext>
            </a:extLst>
          </p:cNvPr>
          <p:cNvSpPr txBox="1">
            <a:spLocks/>
          </p:cNvSpPr>
          <p:nvPr/>
        </p:nvSpPr>
        <p:spPr>
          <a:xfrm>
            <a:off x="8610600" y="907254"/>
            <a:ext cx="3172322"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WEO (2008) by IEA – urban CO2 emissions 76% by 2030 (energy related)</a:t>
            </a:r>
          </a:p>
          <a:p>
            <a:r>
              <a:rPr lang="en-US" sz="1400"/>
              <a:t>Brian O’Niels et al.’s limited work, IAM are not addressing urban  </a:t>
            </a:r>
          </a:p>
          <a:p>
            <a:r>
              <a:rPr lang="en-US" sz="1400"/>
              <a:t>Karen Seto et al.’s work from urban land expansion</a:t>
            </a:r>
          </a:p>
          <a:p>
            <a:r>
              <a:rPr lang="en-US" sz="1400"/>
              <a:t>Daniel Mueller’s work on infrastructure stock (2013)</a:t>
            </a:r>
          </a:p>
          <a:p>
            <a:r>
              <a:rPr lang="en-US" sz="1400"/>
              <a:t>Felix et al ’s PNAS work on urban typology (2013)</a:t>
            </a:r>
          </a:p>
          <a:p>
            <a:r>
              <a:rPr lang="en-US" sz="1400"/>
              <a:t>Estimation by SEI-USA for Michael Bloomberg’s initiative (2015)</a:t>
            </a:r>
          </a:p>
          <a:p>
            <a:r>
              <a:rPr lang="en-US" sz="1400"/>
              <a:t>IEA (2016)</a:t>
            </a:r>
          </a:p>
          <a:p>
            <a:r>
              <a:rPr lang="en-US" sz="1400"/>
              <a:t>Felix et al. (2016) work on 2040 mitigation potential</a:t>
            </a:r>
          </a:p>
          <a:p>
            <a:r>
              <a:rPr lang="en-US" sz="1400"/>
              <a:t>Kevin Gurney’s recent work (2022)</a:t>
            </a:r>
            <a:endParaRPr lang="en-US" sz="1400" dirty="0"/>
          </a:p>
        </p:txBody>
      </p:sp>
    </p:spTree>
    <p:extLst>
      <p:ext uri="{BB962C8B-B14F-4D97-AF65-F5344CB8AC3E}">
        <p14:creationId xmlns:p14="http://schemas.microsoft.com/office/powerpoint/2010/main" val="239558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72B69-1742-AA06-096A-917941B2CFCA}"/>
              </a:ext>
            </a:extLst>
          </p:cNvPr>
          <p:cNvSpPr>
            <a:spLocks noGrp="1"/>
          </p:cNvSpPr>
          <p:nvPr>
            <p:ph type="title"/>
          </p:nvPr>
        </p:nvSpPr>
        <p:spPr/>
        <p:txBody>
          <a:bodyPr/>
          <a:lstStyle/>
          <a:p>
            <a:r>
              <a:rPr lang="en-US" dirty="0"/>
              <a:t>Comparison of urban emissions under different </a:t>
            </a:r>
            <a:r>
              <a:rPr lang="en-US" dirty="0" err="1"/>
              <a:t>urbanisation</a:t>
            </a:r>
            <a:r>
              <a:rPr lang="en-US" dirty="0"/>
              <a:t> scenarios</a:t>
            </a:r>
          </a:p>
        </p:txBody>
      </p:sp>
      <p:pic>
        <p:nvPicPr>
          <p:cNvPr id="5" name="Content Placeholder 4">
            <a:extLst>
              <a:ext uri="{FF2B5EF4-FFF2-40B4-BE49-F238E27FC236}">
                <a16:creationId xmlns:a16="http://schemas.microsoft.com/office/drawing/2014/main" id="{93FB16DA-4B2F-C6D3-88C3-EA188DE4F3D6}"/>
              </a:ext>
            </a:extLst>
          </p:cNvPr>
          <p:cNvPicPr>
            <a:picLocks noGrp="1" noChangeAspect="1"/>
          </p:cNvPicPr>
          <p:nvPr>
            <p:ph idx="1"/>
          </p:nvPr>
        </p:nvPicPr>
        <p:blipFill>
          <a:blip r:embed="rId3"/>
          <a:stretch>
            <a:fillRect/>
          </a:stretch>
        </p:blipFill>
        <p:spPr>
          <a:xfrm>
            <a:off x="838200" y="1876413"/>
            <a:ext cx="10400818" cy="4426458"/>
          </a:xfrm>
        </p:spPr>
      </p:pic>
      <p:sp>
        <p:nvSpPr>
          <p:cNvPr id="7" name="TextBox 6">
            <a:extLst>
              <a:ext uri="{FF2B5EF4-FFF2-40B4-BE49-F238E27FC236}">
                <a16:creationId xmlns:a16="http://schemas.microsoft.com/office/drawing/2014/main" id="{A5D4ED00-C98E-9C03-99AA-3F8496F4A3FD}"/>
              </a:ext>
            </a:extLst>
          </p:cNvPr>
          <p:cNvSpPr txBox="1"/>
          <p:nvPr/>
        </p:nvSpPr>
        <p:spPr>
          <a:xfrm>
            <a:off x="2491452" y="2541568"/>
            <a:ext cx="609407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SSP1-RCP1.9-SPA1</a:t>
            </a:r>
          </a:p>
        </p:txBody>
      </p:sp>
      <p:sp>
        <p:nvSpPr>
          <p:cNvPr id="9" name="TextBox 8">
            <a:extLst>
              <a:ext uri="{FF2B5EF4-FFF2-40B4-BE49-F238E27FC236}">
                <a16:creationId xmlns:a16="http://schemas.microsoft.com/office/drawing/2014/main" id="{AB3A272C-E1D0-4095-6869-274B3B028D2B}"/>
              </a:ext>
            </a:extLst>
          </p:cNvPr>
          <p:cNvSpPr txBox="1"/>
          <p:nvPr/>
        </p:nvSpPr>
        <p:spPr>
          <a:xfrm>
            <a:off x="7989426" y="2536178"/>
            <a:ext cx="197637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SSP2-RCP4.5-SPA2 scenarios</a:t>
            </a:r>
          </a:p>
        </p:txBody>
      </p:sp>
      <p:sp>
        <p:nvSpPr>
          <p:cNvPr id="11" name="TextBox 10">
            <a:extLst>
              <a:ext uri="{FF2B5EF4-FFF2-40B4-BE49-F238E27FC236}">
                <a16:creationId xmlns:a16="http://schemas.microsoft.com/office/drawing/2014/main" id="{7EBC4304-1D0F-CAA9-7D05-07A837FC5F11}"/>
              </a:ext>
            </a:extLst>
          </p:cNvPr>
          <p:cNvSpPr txBox="1"/>
          <p:nvPr/>
        </p:nvSpPr>
        <p:spPr>
          <a:xfrm>
            <a:off x="9829801" y="6407116"/>
            <a:ext cx="19995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Gurney et al. (2022)</a:t>
            </a:r>
          </a:p>
        </p:txBody>
      </p:sp>
      <p:sp>
        <p:nvSpPr>
          <p:cNvPr id="12" name="TextBox 11">
            <a:extLst>
              <a:ext uri="{FF2B5EF4-FFF2-40B4-BE49-F238E27FC236}">
                <a16:creationId xmlns:a16="http://schemas.microsoft.com/office/drawing/2014/main" id="{B43871E5-DD53-5DF7-C3E8-245E9E7B6D07}"/>
              </a:ext>
            </a:extLst>
          </p:cNvPr>
          <p:cNvSpPr txBox="1"/>
          <p:nvPr/>
        </p:nvSpPr>
        <p:spPr>
          <a:xfrm>
            <a:off x="3024543" y="6437725"/>
            <a:ext cx="475364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prstClr val="black"/>
                </a:solidFill>
                <a:effectLst/>
                <a:uLnTx/>
                <a:uFillTx/>
                <a:latin typeface="Calibri" panose="020F0502020204030204"/>
                <a:ea typeface="+mn-ea"/>
                <a:cs typeface="+mn-cs"/>
              </a:rPr>
              <a:t>Lwasa</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et al. (2022). Urban systems and other settlements. In IPCC, 2022: Climate Change 2022: Mitigation of Climate Change. Contribution of Working Group III to the Sixth Assessment Report of the Intergovernmental Panel on Climate Change . Cambridge University Press, Cambridge, UK and New York, NY, USA. </a:t>
            </a:r>
            <a:r>
              <a:rPr kumimoji="0" lang="en-US" sz="7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 10.1017/9781009157926.010</a:t>
            </a:r>
          </a:p>
        </p:txBody>
      </p:sp>
    </p:spTree>
    <p:extLst>
      <p:ext uri="{BB962C8B-B14F-4D97-AF65-F5344CB8AC3E}">
        <p14:creationId xmlns:p14="http://schemas.microsoft.com/office/powerpoint/2010/main" val="30734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01" y="-9886"/>
            <a:ext cx="8338687" cy="1157734"/>
          </a:xfrm>
        </p:spPr>
        <p:txBody>
          <a:bodyPr>
            <a:normAutofit/>
          </a:bodyPr>
          <a:lstStyle/>
          <a:p>
            <a:r>
              <a:rPr lang="en-US" sz="4000" b="1" dirty="0">
                <a:solidFill>
                  <a:srgbClr val="0070C0"/>
                </a:solidFill>
                <a:latin typeface="Avenir Book"/>
              </a:rPr>
              <a:t>Cities mitigation potentials</a:t>
            </a:r>
          </a:p>
        </p:txBody>
      </p:sp>
      <p:sp>
        <p:nvSpPr>
          <p:cNvPr id="5" name="Rectangle 4"/>
          <p:cNvSpPr/>
          <p:nvPr/>
        </p:nvSpPr>
        <p:spPr>
          <a:xfrm>
            <a:off x="649301" y="5589002"/>
            <a:ext cx="1031186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Under the 2DS, global urban CO2 emissions can be reduced by around 75% in 2050 compared with the 6DS.</a:t>
            </a:r>
          </a:p>
        </p:txBody>
      </p:sp>
      <p:pic>
        <p:nvPicPr>
          <p:cNvPr id="7" name="Content Placeholder 3"/>
          <p:cNvPicPr>
            <a:picLocks noChangeAspect="1"/>
          </p:cNvPicPr>
          <p:nvPr/>
        </p:nvPicPr>
        <p:blipFill>
          <a:blip r:embed="rId3"/>
          <a:stretch>
            <a:fillRect/>
          </a:stretch>
        </p:blipFill>
        <p:spPr>
          <a:xfrm>
            <a:off x="842383" y="1147848"/>
            <a:ext cx="10379903" cy="3652752"/>
          </a:xfrm>
          <a:prstGeom prst="rect">
            <a:avLst/>
          </a:prstGeom>
        </p:spPr>
      </p:pic>
      <p:sp>
        <p:nvSpPr>
          <p:cNvPr id="6" name="TextBox 5"/>
          <p:cNvSpPr txBox="1"/>
          <p:nvPr/>
        </p:nvSpPr>
        <p:spPr>
          <a:xfrm>
            <a:off x="756855" y="4800600"/>
            <a:ext cx="104169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w Cen MT" panose="020B0602020104020603"/>
                <a:ea typeface="+mn-ea"/>
                <a:cs typeface="+mn-cs"/>
              </a:rPr>
              <a:t>IEA (2016)</a:t>
            </a:r>
          </a:p>
        </p:txBody>
      </p:sp>
    </p:spTree>
    <p:extLst>
      <p:ext uri="{BB962C8B-B14F-4D97-AF65-F5344CB8AC3E}">
        <p14:creationId xmlns:p14="http://schemas.microsoft.com/office/powerpoint/2010/main" val="3205744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1F90F-15D4-817B-8676-F07A948A5E07}"/>
              </a:ext>
            </a:extLst>
          </p:cNvPr>
          <p:cNvSpPr>
            <a:spLocks noGrp="1"/>
          </p:cNvSpPr>
          <p:nvPr>
            <p:ph type="title"/>
          </p:nvPr>
        </p:nvSpPr>
        <p:spPr>
          <a:xfrm>
            <a:off x="6513788" y="365125"/>
            <a:ext cx="4840010" cy="1807305"/>
          </a:xfrm>
        </p:spPr>
        <p:txBody>
          <a:bodyPr>
            <a:normAutofit/>
          </a:bodyPr>
          <a:lstStyle/>
          <a:p>
            <a:r>
              <a:rPr lang="en-US" b="1" dirty="0">
                <a:solidFill>
                  <a:schemeClr val="accent1"/>
                </a:solidFill>
              </a:rPr>
              <a:t>Contents</a:t>
            </a:r>
          </a:p>
        </p:txBody>
      </p:sp>
      <p:pic>
        <p:nvPicPr>
          <p:cNvPr id="5" name="Picture 4" descr="A map of a city&#10;&#10;Description automatically generated">
            <a:extLst>
              <a:ext uri="{FF2B5EF4-FFF2-40B4-BE49-F238E27FC236}">
                <a16:creationId xmlns:a16="http://schemas.microsoft.com/office/drawing/2014/main" id="{0A370CE9-BEC3-D188-386C-9D6A1C783E70}"/>
              </a:ext>
            </a:extLst>
          </p:cNvPr>
          <p:cNvPicPr>
            <a:picLocks noChangeAspect="1"/>
          </p:cNvPicPr>
          <p:nvPr/>
        </p:nvPicPr>
        <p:blipFill rotWithShape="1">
          <a:blip r:embed="rId2"/>
          <a:srcRect l="21485" r="18313"/>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6C2A4E6-567A-4700-2720-E4228911226E}"/>
              </a:ext>
            </a:extLst>
          </p:cNvPr>
          <p:cNvSpPr>
            <a:spLocks noGrp="1"/>
          </p:cNvSpPr>
          <p:nvPr>
            <p:ph idx="1"/>
          </p:nvPr>
        </p:nvSpPr>
        <p:spPr>
          <a:xfrm>
            <a:off x="5824330" y="2333296"/>
            <a:ext cx="5529468" cy="4233155"/>
          </a:xfrm>
        </p:spPr>
        <p:txBody>
          <a:bodyPr>
            <a:normAutofit/>
          </a:bodyPr>
          <a:lstStyle/>
          <a:p>
            <a:r>
              <a:rPr lang="en-US" sz="2400" dirty="0"/>
              <a:t>The question of GHG mitigation urgency for limiting warming to 1.5⁰C</a:t>
            </a:r>
          </a:p>
          <a:p>
            <a:r>
              <a:rPr lang="en-US" sz="2400" dirty="0"/>
              <a:t>Role and potentials of cities/urban areas/urbanization in deep decarbonization pathways</a:t>
            </a:r>
          </a:p>
          <a:p>
            <a:r>
              <a:rPr lang="en-US" sz="2400" dirty="0"/>
              <a:t>Urban climate actions and its efficacy </a:t>
            </a:r>
          </a:p>
          <a:p>
            <a:r>
              <a:rPr lang="en-US" sz="2400" dirty="0"/>
              <a:t>Key opportunities for transformative change and needs for systems approach</a:t>
            </a:r>
          </a:p>
        </p:txBody>
      </p:sp>
    </p:spTree>
    <p:extLst>
      <p:ext uri="{BB962C8B-B14F-4D97-AF65-F5344CB8AC3E}">
        <p14:creationId xmlns:p14="http://schemas.microsoft.com/office/powerpoint/2010/main" val="1285532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9EB-6C76-112C-79F7-852F71D3A1B7}"/>
              </a:ext>
            </a:extLst>
          </p:cNvPr>
          <p:cNvSpPr>
            <a:spLocks noGrp="1"/>
          </p:cNvSpPr>
          <p:nvPr>
            <p:ph type="title"/>
          </p:nvPr>
        </p:nvSpPr>
        <p:spPr>
          <a:xfrm>
            <a:off x="277793" y="110482"/>
            <a:ext cx="5451676" cy="1058561"/>
          </a:xfrm>
        </p:spPr>
        <p:txBody>
          <a:bodyPr>
            <a:noAutofit/>
          </a:bodyPr>
          <a:lstStyle/>
          <a:p>
            <a:r>
              <a:rPr lang="en-US" sz="4000" b="1" dirty="0"/>
              <a:t>Map of Urban Content in NDCs</a:t>
            </a:r>
          </a:p>
        </p:txBody>
      </p:sp>
      <p:pic>
        <p:nvPicPr>
          <p:cNvPr id="5" name="Content Placeholder 4">
            <a:extLst>
              <a:ext uri="{FF2B5EF4-FFF2-40B4-BE49-F238E27FC236}">
                <a16:creationId xmlns:a16="http://schemas.microsoft.com/office/drawing/2014/main" id="{914204D9-488D-A79F-D4E1-86D81A51323B}"/>
              </a:ext>
            </a:extLst>
          </p:cNvPr>
          <p:cNvPicPr>
            <a:picLocks noGrp="1" noChangeAspect="1"/>
          </p:cNvPicPr>
          <p:nvPr>
            <p:ph idx="1"/>
          </p:nvPr>
        </p:nvPicPr>
        <p:blipFill>
          <a:blip r:embed="rId2"/>
          <a:stretch>
            <a:fillRect/>
          </a:stretch>
        </p:blipFill>
        <p:spPr>
          <a:xfrm>
            <a:off x="17004" y="1281412"/>
            <a:ext cx="8144802" cy="4934194"/>
          </a:xfrm>
        </p:spPr>
      </p:pic>
      <p:pic>
        <p:nvPicPr>
          <p:cNvPr id="7" name="Picture 6">
            <a:extLst>
              <a:ext uri="{FF2B5EF4-FFF2-40B4-BE49-F238E27FC236}">
                <a16:creationId xmlns:a16="http://schemas.microsoft.com/office/drawing/2014/main" id="{550AC003-3013-9C2D-517B-887E4ACA2680}"/>
              </a:ext>
            </a:extLst>
          </p:cNvPr>
          <p:cNvPicPr>
            <a:picLocks noChangeAspect="1"/>
          </p:cNvPicPr>
          <p:nvPr/>
        </p:nvPicPr>
        <p:blipFill>
          <a:blip r:embed="rId3"/>
          <a:stretch>
            <a:fillRect/>
          </a:stretch>
        </p:blipFill>
        <p:spPr>
          <a:xfrm>
            <a:off x="3268884" y="5049026"/>
            <a:ext cx="3378526" cy="1808974"/>
          </a:xfrm>
          <a:prstGeom prst="rect">
            <a:avLst/>
          </a:prstGeom>
        </p:spPr>
      </p:pic>
      <p:pic>
        <p:nvPicPr>
          <p:cNvPr id="8" name="Content Placeholder 8" descr="Diagram&#10;&#10;Description automatically generated">
            <a:extLst>
              <a:ext uri="{FF2B5EF4-FFF2-40B4-BE49-F238E27FC236}">
                <a16:creationId xmlns:a16="http://schemas.microsoft.com/office/drawing/2014/main" id="{009F38E2-DE2B-1406-7C6F-FEF8F5805B0B}"/>
              </a:ext>
            </a:extLst>
          </p:cNvPr>
          <p:cNvPicPr>
            <a:picLocks noChangeAspect="1"/>
          </p:cNvPicPr>
          <p:nvPr/>
        </p:nvPicPr>
        <p:blipFill>
          <a:blip r:embed="rId4"/>
          <a:stretch>
            <a:fillRect/>
          </a:stretch>
        </p:blipFill>
        <p:spPr>
          <a:xfrm>
            <a:off x="7968854" y="1035613"/>
            <a:ext cx="3803421" cy="1721005"/>
          </a:xfrm>
          <a:prstGeom prst="rect">
            <a:avLst/>
          </a:prstGeom>
        </p:spPr>
      </p:pic>
      <p:pic>
        <p:nvPicPr>
          <p:cNvPr id="9" name="Picture 8" descr="Chart, diagram&#10;&#10;Description automatically generated">
            <a:extLst>
              <a:ext uri="{FF2B5EF4-FFF2-40B4-BE49-F238E27FC236}">
                <a16:creationId xmlns:a16="http://schemas.microsoft.com/office/drawing/2014/main" id="{4D451D3B-ACE6-F62A-A203-318D56FAB66F}"/>
              </a:ext>
            </a:extLst>
          </p:cNvPr>
          <p:cNvPicPr>
            <a:picLocks noChangeAspect="1"/>
          </p:cNvPicPr>
          <p:nvPr/>
        </p:nvPicPr>
        <p:blipFill>
          <a:blip r:embed="rId5"/>
          <a:stretch>
            <a:fillRect/>
          </a:stretch>
        </p:blipFill>
        <p:spPr>
          <a:xfrm>
            <a:off x="8041524" y="2893972"/>
            <a:ext cx="3844117" cy="1721005"/>
          </a:xfrm>
          <a:prstGeom prst="rect">
            <a:avLst/>
          </a:prstGeom>
        </p:spPr>
      </p:pic>
      <p:pic>
        <p:nvPicPr>
          <p:cNvPr id="10" name="Picture 9">
            <a:extLst>
              <a:ext uri="{FF2B5EF4-FFF2-40B4-BE49-F238E27FC236}">
                <a16:creationId xmlns:a16="http://schemas.microsoft.com/office/drawing/2014/main" id="{2388E1B4-2989-E8AE-B8CC-9A9BC37CCA81}"/>
              </a:ext>
            </a:extLst>
          </p:cNvPr>
          <p:cNvPicPr>
            <a:picLocks noChangeAspect="1"/>
          </p:cNvPicPr>
          <p:nvPr/>
        </p:nvPicPr>
        <p:blipFill>
          <a:blip r:embed="rId6"/>
          <a:stretch>
            <a:fillRect/>
          </a:stretch>
        </p:blipFill>
        <p:spPr>
          <a:xfrm>
            <a:off x="7968854" y="4752331"/>
            <a:ext cx="3916787" cy="1808974"/>
          </a:xfrm>
          <a:prstGeom prst="rect">
            <a:avLst/>
          </a:prstGeom>
        </p:spPr>
      </p:pic>
      <p:pic>
        <p:nvPicPr>
          <p:cNvPr id="11" name="Picture 10">
            <a:extLst>
              <a:ext uri="{FF2B5EF4-FFF2-40B4-BE49-F238E27FC236}">
                <a16:creationId xmlns:a16="http://schemas.microsoft.com/office/drawing/2014/main" id="{B63F1E5F-8F23-DA83-D828-1F194CF8B7C8}"/>
              </a:ext>
            </a:extLst>
          </p:cNvPr>
          <p:cNvPicPr>
            <a:picLocks noChangeAspect="1"/>
          </p:cNvPicPr>
          <p:nvPr/>
        </p:nvPicPr>
        <p:blipFill>
          <a:blip r:embed="rId7"/>
          <a:stretch>
            <a:fillRect/>
          </a:stretch>
        </p:blipFill>
        <p:spPr>
          <a:xfrm>
            <a:off x="5885873" y="20031"/>
            <a:ext cx="6306127" cy="903213"/>
          </a:xfrm>
          <a:prstGeom prst="rect">
            <a:avLst/>
          </a:prstGeom>
        </p:spPr>
      </p:pic>
      <p:sp>
        <p:nvSpPr>
          <p:cNvPr id="13" name="TextBox 12">
            <a:extLst>
              <a:ext uri="{FF2B5EF4-FFF2-40B4-BE49-F238E27FC236}">
                <a16:creationId xmlns:a16="http://schemas.microsoft.com/office/drawing/2014/main" id="{DD30E13A-E6F0-D17D-D6E1-154E8AE9A7BC}"/>
              </a:ext>
            </a:extLst>
          </p:cNvPr>
          <p:cNvSpPr txBox="1"/>
          <p:nvPr/>
        </p:nvSpPr>
        <p:spPr>
          <a:xfrm>
            <a:off x="11575" y="6308204"/>
            <a:ext cx="3251880"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Urban Climate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The urban content of the NDCs: Global review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(UN-Habitat)</a:t>
            </a:r>
          </a:p>
        </p:txBody>
      </p:sp>
      <p:sp>
        <p:nvSpPr>
          <p:cNvPr id="3" name="TextBox 2">
            <a:extLst>
              <a:ext uri="{FF2B5EF4-FFF2-40B4-BE49-F238E27FC236}">
                <a16:creationId xmlns:a16="http://schemas.microsoft.com/office/drawing/2014/main" id="{9ED0CBF3-3DF1-45AB-32A1-11C17E7A90F8}"/>
              </a:ext>
            </a:extLst>
          </p:cNvPr>
          <p:cNvSpPr txBox="1"/>
          <p:nvPr/>
        </p:nvSpPr>
        <p:spPr>
          <a:xfrm>
            <a:off x="10730225" y="2130323"/>
            <a:ext cx="1042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72% of global emissions</a:t>
            </a:r>
          </a:p>
        </p:txBody>
      </p:sp>
    </p:spTree>
    <p:extLst>
      <p:ext uri="{BB962C8B-B14F-4D97-AF65-F5344CB8AC3E}">
        <p14:creationId xmlns:p14="http://schemas.microsoft.com/office/powerpoint/2010/main" val="710544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578C-C8D4-44E4-14C8-86136E98951C}"/>
              </a:ext>
            </a:extLst>
          </p:cNvPr>
          <p:cNvSpPr>
            <a:spLocks noGrp="1"/>
          </p:cNvSpPr>
          <p:nvPr>
            <p:ph type="title"/>
          </p:nvPr>
        </p:nvSpPr>
        <p:spPr/>
        <p:txBody>
          <a:bodyPr/>
          <a:lstStyle/>
          <a:p>
            <a:r>
              <a:rPr lang="en-US" dirty="0"/>
              <a:t>NDCs urban content: Urban mitigation challenges and responses</a:t>
            </a:r>
          </a:p>
        </p:txBody>
      </p:sp>
      <p:pic>
        <p:nvPicPr>
          <p:cNvPr id="5" name="Content Placeholder 4">
            <a:extLst>
              <a:ext uri="{FF2B5EF4-FFF2-40B4-BE49-F238E27FC236}">
                <a16:creationId xmlns:a16="http://schemas.microsoft.com/office/drawing/2014/main" id="{CFC5B4B7-892E-4A7C-A034-05BA374044FB}"/>
              </a:ext>
            </a:extLst>
          </p:cNvPr>
          <p:cNvPicPr>
            <a:picLocks noGrp="1" noChangeAspect="1"/>
          </p:cNvPicPr>
          <p:nvPr>
            <p:ph idx="1"/>
          </p:nvPr>
        </p:nvPicPr>
        <p:blipFill>
          <a:blip r:embed="rId2"/>
          <a:stretch>
            <a:fillRect/>
          </a:stretch>
        </p:blipFill>
        <p:spPr>
          <a:xfrm>
            <a:off x="154539" y="1888312"/>
            <a:ext cx="4422784" cy="3133631"/>
          </a:xfrm>
        </p:spPr>
      </p:pic>
      <p:pic>
        <p:nvPicPr>
          <p:cNvPr id="7" name="Picture 6">
            <a:extLst>
              <a:ext uri="{FF2B5EF4-FFF2-40B4-BE49-F238E27FC236}">
                <a16:creationId xmlns:a16="http://schemas.microsoft.com/office/drawing/2014/main" id="{708FDE79-446C-0F00-550A-ACD904E27B7E}"/>
              </a:ext>
            </a:extLst>
          </p:cNvPr>
          <p:cNvPicPr>
            <a:picLocks noChangeAspect="1"/>
          </p:cNvPicPr>
          <p:nvPr/>
        </p:nvPicPr>
        <p:blipFill>
          <a:blip r:embed="rId3"/>
          <a:stretch>
            <a:fillRect/>
          </a:stretch>
        </p:blipFill>
        <p:spPr>
          <a:xfrm>
            <a:off x="622895" y="5300676"/>
            <a:ext cx="2424437" cy="458162"/>
          </a:xfrm>
          <a:prstGeom prst="rect">
            <a:avLst/>
          </a:prstGeom>
        </p:spPr>
      </p:pic>
      <p:pic>
        <p:nvPicPr>
          <p:cNvPr id="9" name="Picture 8">
            <a:extLst>
              <a:ext uri="{FF2B5EF4-FFF2-40B4-BE49-F238E27FC236}">
                <a16:creationId xmlns:a16="http://schemas.microsoft.com/office/drawing/2014/main" id="{79EC84B6-C65F-5D73-AA4B-C0CB43699750}"/>
              </a:ext>
            </a:extLst>
          </p:cNvPr>
          <p:cNvPicPr>
            <a:picLocks noChangeAspect="1"/>
          </p:cNvPicPr>
          <p:nvPr/>
        </p:nvPicPr>
        <p:blipFill>
          <a:blip r:embed="rId4"/>
          <a:stretch>
            <a:fillRect/>
          </a:stretch>
        </p:blipFill>
        <p:spPr>
          <a:xfrm>
            <a:off x="4439655" y="2846381"/>
            <a:ext cx="7545022" cy="2857733"/>
          </a:xfrm>
          <a:prstGeom prst="rect">
            <a:avLst/>
          </a:prstGeom>
        </p:spPr>
      </p:pic>
      <p:sp>
        <p:nvSpPr>
          <p:cNvPr id="10" name="TextBox 9">
            <a:extLst>
              <a:ext uri="{FF2B5EF4-FFF2-40B4-BE49-F238E27FC236}">
                <a16:creationId xmlns:a16="http://schemas.microsoft.com/office/drawing/2014/main" id="{5E6CE13D-87C1-3589-0EAC-2EC35DD49B97}"/>
              </a:ext>
            </a:extLst>
          </p:cNvPr>
          <p:cNvSpPr txBox="1"/>
          <p:nvPr/>
        </p:nvSpPr>
        <p:spPr>
          <a:xfrm>
            <a:off x="0" y="6319779"/>
            <a:ext cx="3251880"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Urban Climate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The urban content of the NDCs: Global review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(UN-Habitat)</a:t>
            </a:r>
          </a:p>
        </p:txBody>
      </p:sp>
    </p:spTree>
    <p:extLst>
      <p:ext uri="{BB962C8B-B14F-4D97-AF65-F5344CB8AC3E}">
        <p14:creationId xmlns:p14="http://schemas.microsoft.com/office/powerpoint/2010/main" val="2291521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F5D4-2602-A5DC-08EC-DE7CA7638B05}"/>
              </a:ext>
            </a:extLst>
          </p:cNvPr>
          <p:cNvSpPr>
            <a:spLocks noGrp="1"/>
          </p:cNvSpPr>
          <p:nvPr>
            <p:ph type="title"/>
          </p:nvPr>
        </p:nvSpPr>
        <p:spPr>
          <a:xfrm>
            <a:off x="245165" y="-52409"/>
            <a:ext cx="11701669" cy="1080020"/>
          </a:xfrm>
        </p:spPr>
        <p:txBody>
          <a:bodyPr>
            <a:normAutofit fontScale="90000"/>
          </a:bodyPr>
          <a:lstStyle/>
          <a:p>
            <a:r>
              <a:rPr lang="en-US" b="1" dirty="0">
                <a:solidFill>
                  <a:schemeClr val="accent1"/>
                </a:solidFill>
              </a:rPr>
              <a:t>Lessons from 278 urban climate action plans (2015-2022)</a:t>
            </a:r>
          </a:p>
        </p:txBody>
      </p:sp>
      <p:sp>
        <p:nvSpPr>
          <p:cNvPr id="3" name="Content Placeholder 2">
            <a:extLst>
              <a:ext uri="{FF2B5EF4-FFF2-40B4-BE49-F238E27FC236}">
                <a16:creationId xmlns:a16="http://schemas.microsoft.com/office/drawing/2014/main" id="{73A6B028-A588-69AF-50F4-1F60FCF30D12}"/>
              </a:ext>
            </a:extLst>
          </p:cNvPr>
          <p:cNvSpPr>
            <a:spLocks noGrp="1"/>
          </p:cNvSpPr>
          <p:nvPr>
            <p:ph idx="1"/>
          </p:nvPr>
        </p:nvSpPr>
        <p:spPr>
          <a:xfrm>
            <a:off x="245166" y="1252330"/>
            <a:ext cx="11499574" cy="5353279"/>
          </a:xfrm>
        </p:spPr>
        <p:txBody>
          <a:bodyPr>
            <a:normAutofit fontScale="77500" lnSpcReduction="20000"/>
          </a:bodyPr>
          <a:lstStyle/>
          <a:p>
            <a:r>
              <a:rPr lang="en-US" dirty="0"/>
              <a:t>A transition from mitigation-focused in pre-COP21 to both mitigation and </a:t>
            </a:r>
            <a:r>
              <a:rPr lang="en-US" dirty="0" err="1"/>
              <a:t>adaptatio</a:t>
            </a:r>
            <a:endParaRPr lang="en-US" dirty="0"/>
          </a:p>
          <a:p>
            <a:r>
              <a:rPr lang="en-US" dirty="0"/>
              <a:t>Sectoral focus </a:t>
            </a:r>
          </a:p>
          <a:p>
            <a:pPr lvl="1"/>
            <a:r>
              <a:rPr lang="en-US" dirty="0"/>
              <a:t>Mitigation: About 96% (268) of the sampled urban CAPs are focusing on the transport sector to achieve climate objectives, energy (266), buildings (262), and waste (244) sectors</a:t>
            </a:r>
          </a:p>
          <a:p>
            <a:pPr lvl="1"/>
            <a:r>
              <a:rPr lang="en-US" dirty="0"/>
              <a:t>Adaptation: water resources and management (194), disaster management (159), agriculture-food-pasture systems (156), and health (137)</a:t>
            </a:r>
          </a:p>
          <a:p>
            <a:pPr lvl="1"/>
            <a:r>
              <a:rPr lang="en-US" dirty="0"/>
              <a:t>Mitigation-adaptation: Green-blue infrastructure/nature-based solutions (235), urban governance/policy/planning (226), urban design/land use planning (183), and behavioral issues (165)</a:t>
            </a:r>
          </a:p>
          <a:p>
            <a:pPr lvl="1"/>
            <a:r>
              <a:rPr lang="en-US" dirty="0"/>
              <a:t>Least focused sectors: tourism (representing 8% - 16 of 278 CAPs) and industry (representing 13% - 36 of 278 CAPs)</a:t>
            </a:r>
          </a:p>
          <a:p>
            <a:pPr lvl="1"/>
            <a:r>
              <a:rPr lang="en-US" dirty="0"/>
              <a:t>Equity or climate justice has been fairly represented (37% - 102 of 278 CAPs)</a:t>
            </a:r>
          </a:p>
          <a:p>
            <a:r>
              <a:rPr lang="en-US" dirty="0"/>
              <a:t>More than half (55%) of cities (147 urban CAPs of 267 urban CAPs) do not have deep decarbonization pledges, with less than a quarter of the pledges likely to be achieved by 2030. </a:t>
            </a:r>
          </a:p>
          <a:p>
            <a:r>
              <a:rPr lang="en-US" dirty="0"/>
              <a:t>Lack of data driven approach: About 81% of 120 cities with deep decarbonization pledges are more likely to report baseline emission inventory in their urban CAPs</a:t>
            </a:r>
          </a:p>
          <a:p>
            <a:r>
              <a:rPr lang="en-US" dirty="0"/>
              <a:t>Lack of inclusiveness, transparency and verification, evidence-based climate planning, comprehensiveness, and integration were the most common areas of non-alignment with best practices</a:t>
            </a:r>
          </a:p>
          <a:p>
            <a:r>
              <a:rPr lang="en-US" dirty="0"/>
              <a:t>The explicit consideration of synergies, trade-offs, or conflicts is significantly low.</a:t>
            </a:r>
          </a:p>
        </p:txBody>
      </p:sp>
      <p:sp>
        <p:nvSpPr>
          <p:cNvPr id="4" name="TextBox 3">
            <a:extLst>
              <a:ext uri="{FF2B5EF4-FFF2-40B4-BE49-F238E27FC236}">
                <a16:creationId xmlns:a16="http://schemas.microsoft.com/office/drawing/2014/main" id="{B6183A29-D8DD-88CF-4407-51B092327F70}"/>
              </a:ext>
            </a:extLst>
          </p:cNvPr>
          <p:cNvSpPr txBox="1"/>
          <p:nvPr/>
        </p:nvSpPr>
        <p:spPr>
          <a:xfrm>
            <a:off x="575211" y="6428364"/>
            <a:ext cx="972856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Aboagye and Sharifi, 2023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https://doi.org/10.1016/j.uclim.2023.101550</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12632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87995F-8325-B0B2-9904-A9107FDB43B7}"/>
              </a:ext>
            </a:extLst>
          </p:cNvPr>
          <p:cNvSpPr>
            <a:spLocks noGrp="1"/>
          </p:cNvSpPr>
          <p:nvPr>
            <p:ph type="title"/>
          </p:nvPr>
        </p:nvSpPr>
        <p:spPr>
          <a:xfrm>
            <a:off x="86140" y="640823"/>
            <a:ext cx="3967520" cy="5583148"/>
          </a:xfrm>
        </p:spPr>
        <p:txBody>
          <a:bodyPr anchor="ctr">
            <a:normAutofit/>
          </a:bodyPr>
          <a:lstStyle/>
          <a:p>
            <a:r>
              <a:rPr lang="en-US" sz="2800" b="1" dirty="0">
                <a:solidFill>
                  <a:schemeClr val="accent1"/>
                </a:solidFill>
              </a:rPr>
              <a:t>Rhetoric vs reality - Scrutinizing the potentials, progress and implantation status of city climate actions (overrated?)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6E1028D-0CCA-C14B-C9A7-F0E92E6BAD57}"/>
              </a:ext>
            </a:extLst>
          </p:cNvPr>
          <p:cNvGraphicFramePr>
            <a:graphicFrameLocks noGrp="1"/>
          </p:cNvGraphicFramePr>
          <p:nvPr>
            <p:ph idx="1"/>
            <p:extLst>
              <p:ext uri="{D42A27DB-BD31-4B8C-83A1-F6EECF244321}">
                <p14:modId xmlns:p14="http://schemas.microsoft.com/office/powerpoint/2010/main" val="2127990351"/>
              </p:ext>
            </p:extLst>
          </p:nvPr>
        </p:nvGraphicFramePr>
        <p:xfrm>
          <a:off x="4648018" y="1484243"/>
          <a:ext cx="6900512" cy="4692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5807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59063E-3D36-9C93-B60A-00A3C91035B6}"/>
              </a:ext>
            </a:extLst>
          </p:cNvPr>
          <p:cNvSpPr>
            <a:spLocks noGrp="1"/>
          </p:cNvSpPr>
          <p:nvPr>
            <p:ph type="title"/>
          </p:nvPr>
        </p:nvSpPr>
        <p:spPr>
          <a:xfrm>
            <a:off x="621792" y="1161288"/>
            <a:ext cx="3602736" cy="4526280"/>
          </a:xfrm>
        </p:spPr>
        <p:txBody>
          <a:bodyPr>
            <a:normAutofit/>
          </a:bodyPr>
          <a:lstStyle/>
          <a:p>
            <a:r>
              <a:rPr lang="en-US" sz="4000" b="1" dirty="0">
                <a:solidFill>
                  <a:schemeClr val="accent1"/>
                </a:solidFill>
              </a:rPr>
              <a:t>Harnessing city scale mitigation potentials </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D83192E-8729-3A32-2FFF-AD1F1852D5BB}"/>
              </a:ext>
            </a:extLst>
          </p:cNvPr>
          <p:cNvSpPr>
            <a:spLocks noGrp="1"/>
          </p:cNvSpPr>
          <p:nvPr>
            <p:ph idx="1"/>
          </p:nvPr>
        </p:nvSpPr>
        <p:spPr>
          <a:xfrm>
            <a:off x="4937760" y="1071001"/>
            <a:ext cx="7033964" cy="4992624"/>
          </a:xfrm>
        </p:spPr>
        <p:txBody>
          <a:bodyPr anchor="ctr">
            <a:normAutofit fontScale="92500"/>
          </a:bodyPr>
          <a:lstStyle/>
          <a:p>
            <a:r>
              <a:rPr lang="en-US" dirty="0"/>
              <a:t>Urban delineation and boundary issues are often obstacle for effective climate actions </a:t>
            </a:r>
            <a:r>
              <a:rPr lang="en-US" dirty="0">
                <a:sym typeface="Wingdings" panose="05000000000000000000" pitchFamily="2" charset="2"/>
              </a:rPr>
              <a:t> largest urban mitigating opportunities does not correspond to one level of governance  governance mismatch</a:t>
            </a:r>
          </a:p>
          <a:p>
            <a:r>
              <a:rPr lang="en-US" dirty="0"/>
              <a:t>There is yet short supply of comprehensive and comparable GHG inventories of cities </a:t>
            </a:r>
            <a:r>
              <a:rPr lang="en-US" dirty="0">
                <a:sym typeface="Wingdings" panose="05000000000000000000" pitchFamily="2" charset="2"/>
              </a:rPr>
              <a:t> in thousands of cities GHG inventory do not exist – mitigation potentials are unknown, and action are not rooted in evidence-based planning</a:t>
            </a:r>
          </a:p>
          <a:p>
            <a:r>
              <a:rPr lang="en-US" dirty="0"/>
              <a:t>Multiple frameworks for accounting is must to address all mitigation potentials in cities  (next slide)</a:t>
            </a:r>
          </a:p>
        </p:txBody>
      </p:sp>
    </p:spTree>
    <p:extLst>
      <p:ext uri="{BB962C8B-B14F-4D97-AF65-F5344CB8AC3E}">
        <p14:creationId xmlns:p14="http://schemas.microsoft.com/office/powerpoint/2010/main" val="3462571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3882B2-FCF0-8F58-495E-B97FA822BD05}"/>
              </a:ext>
            </a:extLst>
          </p:cNvPr>
          <p:cNvSpPr>
            <a:spLocks noGrp="1"/>
          </p:cNvSpPr>
          <p:nvPr>
            <p:ph type="title"/>
          </p:nvPr>
        </p:nvSpPr>
        <p:spPr>
          <a:xfrm>
            <a:off x="5297762" y="329184"/>
            <a:ext cx="6251110" cy="1783080"/>
          </a:xfrm>
        </p:spPr>
        <p:txBody>
          <a:bodyPr anchor="b">
            <a:normAutofit/>
          </a:bodyPr>
          <a:lstStyle/>
          <a:p>
            <a:r>
              <a:rPr lang="en-US" sz="5000" dirty="0">
                <a:solidFill>
                  <a:schemeClr val="accent1"/>
                </a:solidFill>
              </a:rPr>
              <a:t>Urban carbon accounting frameworks</a:t>
            </a:r>
          </a:p>
        </p:txBody>
      </p:sp>
      <p:pic>
        <p:nvPicPr>
          <p:cNvPr id="5" name="Picture 4" descr="Thermal power station">
            <a:extLst>
              <a:ext uri="{FF2B5EF4-FFF2-40B4-BE49-F238E27FC236}">
                <a16:creationId xmlns:a16="http://schemas.microsoft.com/office/drawing/2014/main" id="{D750E150-12A0-8C75-B402-32975C25E064}"/>
              </a:ext>
            </a:extLst>
          </p:cNvPr>
          <p:cNvPicPr>
            <a:picLocks noChangeAspect="1"/>
          </p:cNvPicPr>
          <p:nvPr/>
        </p:nvPicPr>
        <p:blipFill rotWithShape="1">
          <a:blip r:embed="rId2"/>
          <a:srcRect l="18159" r="3090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341E950-C36D-92FA-00DD-563F4A2D2314}"/>
              </a:ext>
            </a:extLst>
          </p:cNvPr>
          <p:cNvSpPr>
            <a:spLocks noGrp="1"/>
          </p:cNvSpPr>
          <p:nvPr>
            <p:ph idx="1"/>
          </p:nvPr>
        </p:nvSpPr>
        <p:spPr>
          <a:xfrm>
            <a:off x="4956202" y="2706624"/>
            <a:ext cx="6592670" cy="3906408"/>
          </a:xfrm>
        </p:spPr>
        <p:txBody>
          <a:bodyPr>
            <a:normAutofit fontScale="92500" lnSpcReduction="10000"/>
          </a:bodyPr>
          <a:lstStyle/>
          <a:p>
            <a:r>
              <a:rPr lang="en-US" sz="2400" dirty="0"/>
              <a:t>Territorial accounting</a:t>
            </a:r>
          </a:p>
          <a:p>
            <a:r>
              <a:rPr lang="en-US" sz="2400" dirty="0"/>
              <a:t>Community-wide infrastructure supply chain </a:t>
            </a:r>
            <a:r>
              <a:rPr lang="en-US" sz="2400" dirty="0" err="1"/>
              <a:t>footprinting</a:t>
            </a:r>
            <a:endParaRPr lang="en-US" sz="2400" dirty="0"/>
          </a:p>
          <a:p>
            <a:r>
              <a:rPr lang="en-US" sz="2400" dirty="0"/>
              <a:t>Consumption-based carbon footprint accounting with a focus on household on personal consumption</a:t>
            </a:r>
          </a:p>
          <a:p>
            <a:r>
              <a:rPr lang="en-US" sz="2400" dirty="0"/>
              <a:t>Consumption-based carbon footprint accounting with a focus on final consumption in an area by all consumers</a:t>
            </a:r>
          </a:p>
          <a:p>
            <a:pPr marL="0" indent="0">
              <a:buNone/>
            </a:pPr>
            <a:endParaRPr lang="en-US" sz="2400" dirty="0"/>
          </a:p>
          <a:p>
            <a:pPr marL="0" indent="0">
              <a:buNone/>
            </a:pPr>
            <a:r>
              <a:rPr lang="en-US" sz="3000" b="1" dirty="0"/>
              <a:t>They have each important distinctiveness for policy-relevance</a:t>
            </a:r>
          </a:p>
        </p:txBody>
      </p:sp>
    </p:spTree>
    <p:extLst>
      <p:ext uri="{BB962C8B-B14F-4D97-AF65-F5344CB8AC3E}">
        <p14:creationId xmlns:p14="http://schemas.microsoft.com/office/powerpoint/2010/main" val="130437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D29E-87E6-254B-6634-19A5D2193B22}"/>
              </a:ext>
            </a:extLst>
          </p:cNvPr>
          <p:cNvSpPr>
            <a:spLocks noGrp="1"/>
          </p:cNvSpPr>
          <p:nvPr>
            <p:ph type="title"/>
          </p:nvPr>
        </p:nvSpPr>
        <p:spPr>
          <a:xfrm>
            <a:off x="125320" y="688125"/>
            <a:ext cx="2417464" cy="1731156"/>
          </a:xfrm>
        </p:spPr>
        <p:txBody>
          <a:bodyPr>
            <a:noAutofit/>
          </a:bodyPr>
          <a:lstStyle/>
          <a:p>
            <a:r>
              <a:rPr lang="en-US" sz="2800" b="1" dirty="0">
                <a:solidFill>
                  <a:schemeClr val="accent1"/>
                </a:solidFill>
              </a:rPr>
              <a:t>Carbon accounting methods used in 278 cities</a:t>
            </a:r>
            <a:br>
              <a:rPr lang="en-US" sz="2800" b="1" dirty="0">
                <a:solidFill>
                  <a:schemeClr val="accent1"/>
                </a:solidFill>
              </a:rPr>
            </a:br>
            <a:br>
              <a:rPr lang="en-US" sz="2800" b="1" dirty="0">
                <a:solidFill>
                  <a:schemeClr val="accent1"/>
                </a:solidFill>
              </a:rPr>
            </a:br>
            <a:r>
              <a:rPr lang="en-US" sz="2800" b="1" dirty="0">
                <a:solidFill>
                  <a:schemeClr val="accent1"/>
                </a:solidFill>
              </a:rPr>
              <a:t>27 different approaches </a:t>
            </a:r>
          </a:p>
        </p:txBody>
      </p:sp>
      <p:graphicFrame>
        <p:nvGraphicFramePr>
          <p:cNvPr id="4" name="Content Placeholder 3">
            <a:extLst>
              <a:ext uri="{FF2B5EF4-FFF2-40B4-BE49-F238E27FC236}">
                <a16:creationId xmlns:a16="http://schemas.microsoft.com/office/drawing/2014/main" id="{58ED4C79-C983-D52B-D29B-9AB4AFDB3189}"/>
              </a:ext>
            </a:extLst>
          </p:cNvPr>
          <p:cNvGraphicFramePr>
            <a:graphicFrameLocks noGrp="1"/>
          </p:cNvGraphicFramePr>
          <p:nvPr>
            <p:ph idx="1"/>
          </p:nvPr>
        </p:nvGraphicFramePr>
        <p:xfrm>
          <a:off x="2542784" y="1"/>
          <a:ext cx="9523896" cy="6986842"/>
        </p:xfrm>
        <a:graphic>
          <a:graphicData uri="http://schemas.openxmlformats.org/drawingml/2006/table">
            <a:tbl>
              <a:tblPr firstRow="1" firstCol="1" bandRow="1">
                <a:tableStyleId>{5C22544A-7EE6-4342-B048-85BDC9FD1C3A}</a:tableStyleId>
              </a:tblPr>
              <a:tblGrid>
                <a:gridCol w="5636712">
                  <a:extLst>
                    <a:ext uri="{9D8B030D-6E8A-4147-A177-3AD203B41FA5}">
                      <a16:colId xmlns:a16="http://schemas.microsoft.com/office/drawing/2014/main" val="1328822475"/>
                    </a:ext>
                  </a:extLst>
                </a:gridCol>
                <a:gridCol w="576197">
                  <a:extLst>
                    <a:ext uri="{9D8B030D-6E8A-4147-A177-3AD203B41FA5}">
                      <a16:colId xmlns:a16="http://schemas.microsoft.com/office/drawing/2014/main" val="1893707146"/>
                    </a:ext>
                  </a:extLst>
                </a:gridCol>
                <a:gridCol w="463463">
                  <a:extLst>
                    <a:ext uri="{9D8B030D-6E8A-4147-A177-3AD203B41FA5}">
                      <a16:colId xmlns:a16="http://schemas.microsoft.com/office/drawing/2014/main" val="370984275"/>
                    </a:ext>
                  </a:extLst>
                </a:gridCol>
                <a:gridCol w="588723">
                  <a:extLst>
                    <a:ext uri="{9D8B030D-6E8A-4147-A177-3AD203B41FA5}">
                      <a16:colId xmlns:a16="http://schemas.microsoft.com/office/drawing/2014/main" val="723376397"/>
                    </a:ext>
                  </a:extLst>
                </a:gridCol>
                <a:gridCol w="801666">
                  <a:extLst>
                    <a:ext uri="{9D8B030D-6E8A-4147-A177-3AD203B41FA5}">
                      <a16:colId xmlns:a16="http://schemas.microsoft.com/office/drawing/2014/main" val="1830426310"/>
                    </a:ext>
                  </a:extLst>
                </a:gridCol>
                <a:gridCol w="851770">
                  <a:extLst>
                    <a:ext uri="{9D8B030D-6E8A-4147-A177-3AD203B41FA5}">
                      <a16:colId xmlns:a16="http://schemas.microsoft.com/office/drawing/2014/main" val="3304627063"/>
                    </a:ext>
                  </a:extLst>
                </a:gridCol>
                <a:gridCol w="605365">
                  <a:extLst>
                    <a:ext uri="{9D8B030D-6E8A-4147-A177-3AD203B41FA5}">
                      <a16:colId xmlns:a16="http://schemas.microsoft.com/office/drawing/2014/main" val="350377290"/>
                    </a:ext>
                  </a:extLst>
                </a:gridCol>
              </a:tblGrid>
              <a:tr h="292003">
                <a:tc>
                  <a:txBody>
                    <a:bodyPr/>
                    <a:lstStyle/>
                    <a:p>
                      <a:pPr marL="200660" marR="0" algn="l">
                        <a:lnSpc>
                          <a:spcPct val="107000"/>
                        </a:lnSpc>
                        <a:spcBef>
                          <a:spcPts val="0"/>
                        </a:spcBef>
                        <a:spcAft>
                          <a:spcPts val="0"/>
                        </a:spcAft>
                      </a:pPr>
                      <a:r>
                        <a:rPr lang="en-GB" sz="1000">
                          <a:effectLst/>
                        </a:rPr>
                        <a:t>Name of BEI tool or methodology</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Africa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Asia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Europe</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Latin America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North America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Oceania</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715083000"/>
                  </a:ext>
                </a:extLst>
              </a:tr>
              <a:tr h="193052">
                <a:tc>
                  <a:txBody>
                    <a:bodyPr/>
                    <a:lstStyle/>
                    <a:p>
                      <a:pPr marL="0" marR="0" algn="l">
                        <a:lnSpc>
                          <a:spcPct val="107000"/>
                        </a:lnSpc>
                        <a:spcBef>
                          <a:spcPts val="0"/>
                        </a:spcBef>
                        <a:spcAft>
                          <a:spcPts val="0"/>
                        </a:spcAft>
                      </a:pPr>
                      <a:r>
                        <a:rPr lang="en-GB" sz="1050">
                          <a:effectLst/>
                        </a:rPr>
                        <a:t>Activity-Based GHG Accounting Approach</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735347775"/>
                  </a:ext>
                </a:extLst>
              </a:tr>
              <a:tr h="309519">
                <a:tc>
                  <a:txBody>
                    <a:bodyPr/>
                    <a:lstStyle/>
                    <a:p>
                      <a:pPr marL="0" marR="0" algn="l">
                        <a:lnSpc>
                          <a:spcPct val="107000"/>
                        </a:lnSpc>
                        <a:spcBef>
                          <a:spcPts val="0"/>
                        </a:spcBef>
                        <a:spcAft>
                          <a:spcPts val="0"/>
                        </a:spcAft>
                      </a:pPr>
                      <a:r>
                        <a:rPr lang="en-GB" sz="1050">
                          <a:effectLst/>
                        </a:rPr>
                        <a:t>Australia National Carbon Offsetting Standard (NCOS) Accounting Principles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095264671"/>
                  </a:ext>
                </a:extLst>
              </a:tr>
              <a:tr h="309519">
                <a:tc>
                  <a:txBody>
                    <a:bodyPr/>
                    <a:lstStyle/>
                    <a:p>
                      <a:pPr marL="0" marR="0" algn="l">
                        <a:lnSpc>
                          <a:spcPct val="107000"/>
                        </a:lnSpc>
                        <a:spcBef>
                          <a:spcPts val="0"/>
                        </a:spcBef>
                        <a:spcAft>
                          <a:spcPts val="0"/>
                        </a:spcAft>
                      </a:pPr>
                      <a:r>
                        <a:rPr lang="en-GB" sz="1050">
                          <a:effectLst/>
                        </a:rPr>
                        <a:t>Australia National Greenhouse and Energy Reporting (NGER) Scheme Guidelines and Factors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61045158"/>
                  </a:ext>
                </a:extLst>
              </a:tr>
              <a:tr h="193052">
                <a:tc>
                  <a:txBody>
                    <a:bodyPr/>
                    <a:lstStyle/>
                    <a:p>
                      <a:pPr marL="0" marR="0" algn="l">
                        <a:lnSpc>
                          <a:spcPct val="107000"/>
                        </a:lnSpc>
                        <a:spcBef>
                          <a:spcPts val="0"/>
                        </a:spcBef>
                        <a:spcAft>
                          <a:spcPts val="0"/>
                        </a:spcAft>
                      </a:pPr>
                      <a:r>
                        <a:rPr lang="en-GB" sz="1050">
                          <a:effectLst/>
                        </a:rPr>
                        <a:t>Australia Snapshot Community GHG Climate Tool</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093431641"/>
                  </a:ext>
                </a:extLst>
              </a:tr>
              <a:tr h="193052">
                <a:tc>
                  <a:txBody>
                    <a:bodyPr/>
                    <a:lstStyle/>
                    <a:p>
                      <a:pPr marL="0" marR="0" algn="l">
                        <a:lnSpc>
                          <a:spcPct val="107000"/>
                        </a:lnSpc>
                        <a:spcBef>
                          <a:spcPts val="0"/>
                        </a:spcBef>
                        <a:spcAft>
                          <a:spcPts val="0"/>
                        </a:spcAft>
                      </a:pPr>
                      <a:r>
                        <a:rPr lang="en-GB" sz="1050">
                          <a:effectLst/>
                        </a:rPr>
                        <a:t>BAAQMD’s GHG Plan Level Quantification Guidance</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4</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2049248858"/>
                  </a:ext>
                </a:extLst>
              </a:tr>
              <a:tr h="193052">
                <a:tc>
                  <a:txBody>
                    <a:bodyPr/>
                    <a:lstStyle/>
                    <a:p>
                      <a:pPr marL="0" marR="0" algn="l">
                        <a:lnSpc>
                          <a:spcPct val="107000"/>
                        </a:lnSpc>
                        <a:spcBef>
                          <a:spcPts val="0"/>
                        </a:spcBef>
                        <a:spcAft>
                          <a:spcPts val="0"/>
                        </a:spcAft>
                      </a:pPr>
                      <a:r>
                        <a:rPr lang="en-GB" sz="1050">
                          <a:effectLst/>
                        </a:rPr>
                        <a:t>Bilan Carbone Carbon Assessment Method</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74279597"/>
                  </a:ext>
                </a:extLst>
              </a:tr>
              <a:tr h="193052">
                <a:tc>
                  <a:txBody>
                    <a:bodyPr/>
                    <a:lstStyle/>
                    <a:p>
                      <a:pPr marL="0" marR="0" algn="l">
                        <a:lnSpc>
                          <a:spcPct val="107000"/>
                        </a:lnSpc>
                        <a:spcBef>
                          <a:spcPts val="0"/>
                        </a:spcBef>
                        <a:spcAft>
                          <a:spcPts val="0"/>
                        </a:spcAft>
                      </a:pPr>
                      <a:r>
                        <a:rPr lang="en-GB" sz="1050">
                          <a:effectLst/>
                        </a:rPr>
                        <a:t>Community Energy and Emissions Inventory (CEEI) Framework</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3</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182380536"/>
                  </a:ext>
                </a:extLst>
              </a:tr>
              <a:tr h="193052">
                <a:tc>
                  <a:txBody>
                    <a:bodyPr/>
                    <a:lstStyle/>
                    <a:p>
                      <a:pPr marL="0" marR="0" algn="l">
                        <a:lnSpc>
                          <a:spcPct val="107000"/>
                        </a:lnSpc>
                        <a:spcBef>
                          <a:spcPts val="0"/>
                        </a:spcBef>
                        <a:spcAft>
                          <a:spcPts val="0"/>
                        </a:spcAft>
                      </a:pPr>
                      <a:r>
                        <a:rPr lang="en-GB" sz="1050">
                          <a:effectLst/>
                        </a:rPr>
                        <a:t>Covenant of Mayors GHG Inventory Criteria</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993736557"/>
                  </a:ext>
                </a:extLst>
              </a:tr>
              <a:tr h="309519">
                <a:tc>
                  <a:txBody>
                    <a:bodyPr/>
                    <a:lstStyle/>
                    <a:p>
                      <a:pPr marL="0" marR="0" algn="l">
                        <a:lnSpc>
                          <a:spcPct val="107000"/>
                        </a:lnSpc>
                        <a:spcBef>
                          <a:spcPts val="0"/>
                        </a:spcBef>
                        <a:spcAft>
                          <a:spcPts val="0"/>
                        </a:spcAft>
                      </a:pPr>
                      <a:r>
                        <a:rPr lang="en-GB" sz="1050">
                          <a:effectLst/>
                        </a:rPr>
                        <a:t>European Commission (EC) Joint Research Centre (JRC) Baseline Emission Inventory (BEI) Guidelines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76947803"/>
                  </a:ext>
                </a:extLst>
              </a:tr>
              <a:tr h="193052">
                <a:tc>
                  <a:txBody>
                    <a:bodyPr/>
                    <a:lstStyle/>
                    <a:p>
                      <a:pPr marL="0" marR="0" algn="l">
                        <a:lnSpc>
                          <a:spcPct val="107000"/>
                        </a:lnSpc>
                        <a:spcBef>
                          <a:spcPts val="0"/>
                        </a:spcBef>
                        <a:spcAft>
                          <a:spcPts val="0"/>
                        </a:spcAft>
                      </a:pPr>
                      <a:r>
                        <a:rPr lang="en-GB" sz="1050">
                          <a:effectLst/>
                        </a:rPr>
                        <a:t>European CORINAIR 90 Inventory Process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274399918"/>
                  </a:ext>
                </a:extLst>
              </a:tr>
              <a:tr h="309519">
                <a:tc>
                  <a:txBody>
                    <a:bodyPr/>
                    <a:lstStyle/>
                    <a:p>
                      <a:pPr marL="0" marR="0" algn="l">
                        <a:lnSpc>
                          <a:spcPct val="107000"/>
                        </a:lnSpc>
                        <a:spcBef>
                          <a:spcPts val="0"/>
                        </a:spcBef>
                        <a:spcAft>
                          <a:spcPts val="0"/>
                        </a:spcAft>
                      </a:pPr>
                      <a:r>
                        <a:rPr lang="en-GB" sz="1100" dirty="0">
                          <a:effectLst/>
                        </a:rPr>
                        <a:t>Federation of Canadian Municipalities (FCM) Partners for Climate Protection (PCP) GHG Accounting Protocol</a:t>
                      </a:r>
                      <a:endParaRPr lang="en-US" sz="1100" dirty="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2</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771768678"/>
                  </a:ext>
                </a:extLst>
              </a:tr>
              <a:tr h="193052">
                <a:tc>
                  <a:txBody>
                    <a:bodyPr/>
                    <a:lstStyle/>
                    <a:p>
                      <a:pPr marL="0" marR="0" algn="l">
                        <a:lnSpc>
                          <a:spcPct val="107000"/>
                        </a:lnSpc>
                        <a:spcBef>
                          <a:spcPts val="0"/>
                        </a:spcBef>
                        <a:spcAft>
                          <a:spcPts val="0"/>
                        </a:spcAft>
                      </a:pPr>
                      <a:r>
                        <a:rPr lang="en-GB" sz="1050">
                          <a:effectLst/>
                        </a:rPr>
                        <a:t>Global Protocol for Community-Scale GHG Emission Inventories (GPC)</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8</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6</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13</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7</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54</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6</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926403341"/>
                  </a:ext>
                </a:extLst>
              </a:tr>
              <a:tr h="193052">
                <a:tc>
                  <a:txBody>
                    <a:bodyPr/>
                    <a:lstStyle/>
                    <a:p>
                      <a:pPr marL="0" marR="0" algn="l">
                        <a:lnSpc>
                          <a:spcPct val="107000"/>
                        </a:lnSpc>
                        <a:spcBef>
                          <a:spcPts val="0"/>
                        </a:spcBef>
                        <a:spcAft>
                          <a:spcPts val="0"/>
                        </a:spcAft>
                      </a:pPr>
                      <a:r>
                        <a:rPr lang="en-GB" sz="1050">
                          <a:effectLst/>
                        </a:rPr>
                        <a:t>ICLEI Clean Air Climate Protection Software (CACP)</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2</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4288134413"/>
                  </a:ext>
                </a:extLst>
              </a:tr>
              <a:tr h="151237">
                <a:tc>
                  <a:txBody>
                    <a:bodyPr/>
                    <a:lstStyle/>
                    <a:p>
                      <a:pPr marL="0" marR="0" algn="l">
                        <a:lnSpc>
                          <a:spcPct val="107000"/>
                        </a:lnSpc>
                        <a:spcBef>
                          <a:spcPts val="0"/>
                        </a:spcBef>
                        <a:spcAft>
                          <a:spcPts val="0"/>
                        </a:spcAft>
                      </a:pPr>
                      <a:r>
                        <a:rPr lang="en-GB" sz="1050">
                          <a:effectLst/>
                        </a:rPr>
                        <a:t>ICLEI ClearPATH Tool</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5</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2424385168"/>
                  </a:ext>
                </a:extLst>
              </a:tr>
              <a:tr h="309519">
                <a:tc>
                  <a:txBody>
                    <a:bodyPr/>
                    <a:lstStyle/>
                    <a:p>
                      <a:pPr marL="0" marR="0" algn="just">
                        <a:lnSpc>
                          <a:spcPct val="107000"/>
                        </a:lnSpc>
                        <a:spcBef>
                          <a:spcPts val="0"/>
                        </a:spcBef>
                        <a:spcAft>
                          <a:spcPts val="0"/>
                        </a:spcAft>
                      </a:pPr>
                      <a:r>
                        <a:rPr lang="en-GB" sz="1050">
                          <a:effectLst/>
                        </a:rPr>
                        <a:t>International Local Government GHG Emissions</a:t>
                      </a:r>
                      <a:endParaRPr lang="en-US" sz="1050">
                        <a:effectLst/>
                      </a:endParaRPr>
                    </a:p>
                    <a:p>
                      <a:pPr marL="0" marR="0" algn="l">
                        <a:lnSpc>
                          <a:spcPct val="107000"/>
                        </a:lnSpc>
                        <a:spcBef>
                          <a:spcPts val="0"/>
                        </a:spcBef>
                        <a:spcAft>
                          <a:spcPts val="0"/>
                        </a:spcAft>
                      </a:pPr>
                      <a:r>
                        <a:rPr lang="en-GB" sz="1050">
                          <a:effectLst/>
                        </a:rPr>
                        <a:t>Analysis Protocol (IEAP)</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3</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785185748"/>
                  </a:ext>
                </a:extLst>
              </a:tr>
              <a:tr h="193052">
                <a:tc>
                  <a:txBody>
                    <a:bodyPr/>
                    <a:lstStyle/>
                    <a:p>
                      <a:pPr marL="0" marR="0" algn="l">
                        <a:lnSpc>
                          <a:spcPct val="107000"/>
                        </a:lnSpc>
                        <a:spcBef>
                          <a:spcPts val="0"/>
                        </a:spcBef>
                        <a:spcAft>
                          <a:spcPts val="0"/>
                        </a:spcAft>
                      </a:pPr>
                      <a:r>
                        <a:rPr lang="en-GB" sz="1050">
                          <a:effectLst/>
                        </a:rPr>
                        <a:t>IPCC GHG Emission Inventory Guidelines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2</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7</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974716336"/>
                  </a:ext>
                </a:extLst>
              </a:tr>
              <a:tr h="309519">
                <a:tc>
                  <a:txBody>
                    <a:bodyPr/>
                    <a:lstStyle/>
                    <a:p>
                      <a:pPr marL="0" marR="0" algn="l">
                        <a:lnSpc>
                          <a:spcPct val="107000"/>
                        </a:lnSpc>
                        <a:spcBef>
                          <a:spcPts val="0"/>
                        </a:spcBef>
                        <a:spcAft>
                          <a:spcPts val="0"/>
                        </a:spcAft>
                      </a:pPr>
                      <a:r>
                        <a:rPr lang="en-GB" sz="1050">
                          <a:effectLst/>
                        </a:rPr>
                        <a:t>Local Government Operations Protocol (LGOP) for Greenhouse Gas Assessments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12</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073320834"/>
                  </a:ext>
                </a:extLst>
              </a:tr>
              <a:tr h="309519">
                <a:tc>
                  <a:txBody>
                    <a:bodyPr/>
                    <a:lstStyle/>
                    <a:p>
                      <a:pPr marL="0" marR="0" algn="l">
                        <a:lnSpc>
                          <a:spcPct val="107000"/>
                        </a:lnSpc>
                        <a:spcBef>
                          <a:spcPts val="0"/>
                        </a:spcBef>
                        <a:spcAft>
                          <a:spcPts val="0"/>
                        </a:spcAft>
                      </a:pPr>
                      <a:r>
                        <a:rPr lang="en-GB" sz="1050">
                          <a:effectLst/>
                        </a:rPr>
                        <a:t>Local Partnerships – Local Government Association’s Greenhouse Gas Accounting Tool</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2381277180"/>
                  </a:ext>
                </a:extLst>
              </a:tr>
              <a:tr h="151237">
                <a:tc>
                  <a:txBody>
                    <a:bodyPr/>
                    <a:lstStyle/>
                    <a:p>
                      <a:pPr marL="0" marR="0" algn="l">
                        <a:lnSpc>
                          <a:spcPct val="107000"/>
                        </a:lnSpc>
                        <a:spcBef>
                          <a:spcPts val="0"/>
                        </a:spcBef>
                        <a:spcAft>
                          <a:spcPts val="0"/>
                        </a:spcAft>
                      </a:pPr>
                      <a:r>
                        <a:rPr lang="en-GB" sz="1050">
                          <a:effectLst/>
                        </a:rPr>
                        <a:t>City-designed BEI tool or methodology</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3</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3</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2</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091419910"/>
                  </a:ext>
                </a:extLst>
              </a:tr>
              <a:tr h="151237">
                <a:tc>
                  <a:txBody>
                    <a:bodyPr/>
                    <a:lstStyle/>
                    <a:p>
                      <a:pPr marL="0" marR="0" algn="l">
                        <a:lnSpc>
                          <a:spcPct val="107000"/>
                        </a:lnSpc>
                        <a:spcBef>
                          <a:spcPts val="0"/>
                        </a:spcBef>
                        <a:spcAft>
                          <a:spcPts val="0"/>
                        </a:spcAft>
                      </a:pPr>
                      <a:r>
                        <a:rPr lang="en-GB" sz="1050">
                          <a:effectLst/>
                        </a:rPr>
                        <a:t>SCATTER GHG Inventory Tool</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7</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506522923"/>
                  </a:ext>
                </a:extLst>
              </a:tr>
              <a:tr h="309519">
                <a:tc>
                  <a:txBody>
                    <a:bodyPr/>
                    <a:lstStyle/>
                    <a:p>
                      <a:pPr marL="0" marR="0" algn="l">
                        <a:lnSpc>
                          <a:spcPct val="107000"/>
                        </a:lnSpc>
                        <a:spcBef>
                          <a:spcPts val="0"/>
                        </a:spcBef>
                        <a:spcAft>
                          <a:spcPts val="0"/>
                        </a:spcAft>
                      </a:pPr>
                      <a:r>
                        <a:rPr lang="en-GB" sz="1050">
                          <a:effectLst/>
                        </a:rPr>
                        <a:t>The Cool Climate Network Carbon Calculator for Households – inventory of household emissions</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2009214754"/>
                  </a:ext>
                </a:extLst>
              </a:tr>
              <a:tr h="309519">
                <a:tc>
                  <a:txBody>
                    <a:bodyPr/>
                    <a:lstStyle/>
                    <a:p>
                      <a:pPr marL="0" marR="0" algn="l">
                        <a:lnSpc>
                          <a:spcPct val="107000"/>
                        </a:lnSpc>
                        <a:spcBef>
                          <a:spcPts val="0"/>
                        </a:spcBef>
                        <a:spcAft>
                          <a:spcPts val="0"/>
                        </a:spcAft>
                      </a:pPr>
                      <a:r>
                        <a:rPr lang="en-GB" sz="1050">
                          <a:effectLst/>
                        </a:rPr>
                        <a:t>U.S. Community Protocol for Accounting and Reporting of Greenhouse Gas Emissions (Community Protocol)</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29</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2736229240"/>
                  </a:ext>
                </a:extLst>
              </a:tr>
              <a:tr h="390953">
                <a:tc>
                  <a:txBody>
                    <a:bodyPr/>
                    <a:lstStyle/>
                    <a:p>
                      <a:pPr marL="0" marR="0" algn="l">
                        <a:lnSpc>
                          <a:spcPct val="107000"/>
                        </a:lnSpc>
                        <a:spcBef>
                          <a:spcPts val="0"/>
                        </a:spcBef>
                        <a:spcAft>
                          <a:spcPts val="0"/>
                        </a:spcAft>
                      </a:pPr>
                      <a:r>
                        <a:rPr lang="en-GB" sz="1050">
                          <a:effectLst/>
                        </a:rPr>
                        <a:t>US Environmental Protection Agency Carbon Footprint Reporting Methodology from Greenhouse Gas Reporting Program (GHGRP)</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326305878"/>
                  </a:ext>
                </a:extLst>
              </a:tr>
              <a:tr h="193052">
                <a:tc>
                  <a:txBody>
                    <a:bodyPr/>
                    <a:lstStyle/>
                    <a:p>
                      <a:pPr marL="0" marR="0" algn="l">
                        <a:lnSpc>
                          <a:spcPct val="107000"/>
                        </a:lnSpc>
                        <a:spcBef>
                          <a:spcPts val="0"/>
                        </a:spcBef>
                        <a:spcAft>
                          <a:spcPts val="0"/>
                        </a:spcAft>
                      </a:pPr>
                      <a:r>
                        <a:rPr lang="en-GB" sz="1050">
                          <a:effectLst/>
                        </a:rPr>
                        <a:t>US Environmental Protection Agency Portfolio Manager</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4255431250"/>
                  </a:ext>
                </a:extLst>
              </a:tr>
              <a:tr h="193052">
                <a:tc>
                  <a:txBody>
                    <a:bodyPr/>
                    <a:lstStyle/>
                    <a:p>
                      <a:pPr marL="0" marR="0" algn="l">
                        <a:lnSpc>
                          <a:spcPct val="107000"/>
                        </a:lnSpc>
                        <a:spcBef>
                          <a:spcPts val="0"/>
                        </a:spcBef>
                        <a:spcAft>
                          <a:spcPts val="0"/>
                        </a:spcAft>
                      </a:pPr>
                      <a:r>
                        <a:rPr lang="en-GB" sz="1050">
                          <a:effectLst/>
                        </a:rPr>
                        <a:t>City Inventory Reporting and Information System (CIRIS) Tool</a:t>
                      </a:r>
                      <a:endParaRPr lang="en-US" sz="105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2</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859107313"/>
                  </a:ext>
                </a:extLst>
              </a:tr>
              <a:tr h="309519">
                <a:tc>
                  <a:txBody>
                    <a:bodyPr/>
                    <a:lstStyle/>
                    <a:p>
                      <a:pPr marL="0" marR="0" algn="l">
                        <a:lnSpc>
                          <a:spcPct val="107000"/>
                        </a:lnSpc>
                        <a:spcBef>
                          <a:spcPts val="0"/>
                        </a:spcBef>
                        <a:spcAft>
                          <a:spcPts val="0"/>
                        </a:spcAft>
                      </a:pPr>
                      <a:r>
                        <a:rPr lang="en-GB" sz="1050" dirty="0">
                          <a:effectLst/>
                        </a:rPr>
                        <a:t>Demand-Centred Hybrid Life Cycle Analysis Methodology for conducting city-scale GHG Inventories</a:t>
                      </a:r>
                      <a:endParaRPr lang="en-US" sz="1050" dirty="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236687091"/>
                  </a:ext>
                </a:extLst>
              </a:tr>
              <a:tr h="309519">
                <a:tc>
                  <a:txBody>
                    <a:bodyPr/>
                    <a:lstStyle/>
                    <a:p>
                      <a:pPr marL="0" marR="0" algn="l">
                        <a:lnSpc>
                          <a:spcPct val="107000"/>
                        </a:lnSpc>
                        <a:spcBef>
                          <a:spcPts val="0"/>
                        </a:spcBef>
                        <a:spcAft>
                          <a:spcPts val="0"/>
                        </a:spcAft>
                      </a:pPr>
                      <a:r>
                        <a:rPr lang="en-GB" sz="1050" dirty="0">
                          <a:effectLst/>
                        </a:rPr>
                        <a:t>Climate Action for Urban Sustainability (CURB) Tool GHG </a:t>
                      </a:r>
                      <a:r>
                        <a:rPr lang="en-GB" sz="1050" dirty="0" err="1">
                          <a:effectLst/>
                        </a:rPr>
                        <a:t>Modeling</a:t>
                      </a:r>
                      <a:r>
                        <a:rPr lang="en-GB" sz="1050" dirty="0">
                          <a:effectLst/>
                        </a:rPr>
                        <a:t> Approach</a:t>
                      </a:r>
                      <a:endParaRPr lang="en-US" sz="1050" dirty="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a:effectLst/>
                        </a:rPr>
                        <a:t>1</a:t>
                      </a:r>
                      <a:endParaRPr lang="en-US" sz="100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tc>
                  <a:txBody>
                    <a:bodyPr/>
                    <a:lstStyle/>
                    <a:p>
                      <a:pPr marL="0" marR="0" algn="ctr">
                        <a:lnSpc>
                          <a:spcPct val="107000"/>
                        </a:lnSpc>
                        <a:spcBef>
                          <a:spcPts val="0"/>
                        </a:spcBef>
                        <a:spcAft>
                          <a:spcPts val="0"/>
                        </a:spcAft>
                      </a:pPr>
                      <a:r>
                        <a:rPr lang="en-GB" sz="1000" dirty="0">
                          <a:effectLst/>
                        </a:rPr>
                        <a:t>-</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txBody>
                  <a:tcPr marL="24227" marR="24227" marT="0" marB="0"/>
                </a:tc>
                <a:extLst>
                  <a:ext uri="{0D108BD9-81ED-4DB2-BD59-A6C34878D82A}">
                    <a16:rowId xmlns:a16="http://schemas.microsoft.com/office/drawing/2014/main" val="1368491362"/>
                  </a:ext>
                </a:extLst>
              </a:tr>
            </a:tbl>
          </a:graphicData>
        </a:graphic>
      </p:graphicFrame>
      <p:sp>
        <p:nvSpPr>
          <p:cNvPr id="3" name="TextBox 2">
            <a:extLst>
              <a:ext uri="{FF2B5EF4-FFF2-40B4-BE49-F238E27FC236}">
                <a16:creationId xmlns:a16="http://schemas.microsoft.com/office/drawing/2014/main" id="{02085607-3D87-DBDE-15B4-285DEB22EB2B}"/>
              </a:ext>
            </a:extLst>
          </p:cNvPr>
          <p:cNvSpPr txBox="1"/>
          <p:nvPr/>
        </p:nvSpPr>
        <p:spPr>
          <a:xfrm>
            <a:off x="210642" y="6376400"/>
            <a:ext cx="22468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Aboagye and Sharifi, 2023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https://doi.org/10.1016/j.uclim.2023.101550</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7119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51" y="93772"/>
            <a:ext cx="10515600" cy="745218"/>
          </a:xfrm>
        </p:spPr>
        <p:txBody>
          <a:bodyPr>
            <a:normAutofit/>
          </a:bodyPr>
          <a:lstStyle/>
          <a:p>
            <a:r>
              <a:rPr lang="en-US" sz="4000" b="1" dirty="0">
                <a:solidFill>
                  <a:schemeClr val="accent1">
                    <a:lumMod val="75000"/>
                  </a:schemeClr>
                </a:solidFill>
              </a:rPr>
              <a:t>The boundary issues</a:t>
            </a:r>
          </a:p>
        </p:txBody>
      </p:sp>
      <p:sp>
        <p:nvSpPr>
          <p:cNvPr id="3" name="Content Placeholder 2"/>
          <p:cNvSpPr>
            <a:spLocks noGrp="1"/>
          </p:cNvSpPr>
          <p:nvPr>
            <p:ph idx="1"/>
          </p:nvPr>
        </p:nvSpPr>
        <p:spPr>
          <a:xfrm>
            <a:off x="397092" y="1005742"/>
            <a:ext cx="5281799" cy="2588768"/>
          </a:xfrm>
        </p:spPr>
        <p:txBody>
          <a:bodyPr>
            <a:normAutofit/>
          </a:bodyPr>
          <a:lstStyle/>
          <a:p>
            <a:r>
              <a:rPr lang="en-US" dirty="0"/>
              <a:t>Beyond traditional thinking</a:t>
            </a:r>
          </a:p>
          <a:p>
            <a:pPr lvl="1"/>
            <a:r>
              <a:rPr lang="en-US" dirty="0"/>
              <a:t>The urban as open system - the question of cross boundary energy and other infrastructure </a:t>
            </a:r>
          </a:p>
          <a:p>
            <a:pPr lvl="1"/>
            <a:r>
              <a:rPr lang="en-US" dirty="0"/>
              <a:t>The question of indirect implications</a:t>
            </a:r>
          </a:p>
        </p:txBody>
      </p:sp>
      <p:pic>
        <p:nvPicPr>
          <p:cNvPr id="33" name="Picture 32"/>
          <p:cNvPicPr>
            <a:picLocks noChangeAspect="1"/>
          </p:cNvPicPr>
          <p:nvPr/>
        </p:nvPicPr>
        <p:blipFill>
          <a:blip r:embed="rId2"/>
          <a:stretch>
            <a:fillRect/>
          </a:stretch>
        </p:blipFill>
        <p:spPr>
          <a:xfrm>
            <a:off x="-4598" y="3693675"/>
            <a:ext cx="6617428" cy="3519504"/>
          </a:xfrm>
          <a:prstGeom prst="rect">
            <a:avLst/>
          </a:prstGeom>
        </p:spPr>
      </p:pic>
      <p:pic>
        <p:nvPicPr>
          <p:cNvPr id="34" name="Picture 33"/>
          <p:cNvPicPr>
            <a:picLocks noChangeAspect="1"/>
          </p:cNvPicPr>
          <p:nvPr/>
        </p:nvPicPr>
        <p:blipFill>
          <a:blip r:embed="rId3"/>
          <a:stretch>
            <a:fillRect/>
          </a:stretch>
        </p:blipFill>
        <p:spPr>
          <a:xfrm>
            <a:off x="6106383" y="93772"/>
            <a:ext cx="4923074" cy="3519504"/>
          </a:xfrm>
          <a:prstGeom prst="rect">
            <a:avLst/>
          </a:prstGeom>
        </p:spPr>
      </p:pic>
      <p:pic>
        <p:nvPicPr>
          <p:cNvPr id="35" name="Picture 34"/>
          <p:cNvPicPr>
            <a:picLocks noChangeAspect="1"/>
          </p:cNvPicPr>
          <p:nvPr/>
        </p:nvPicPr>
        <p:blipFill>
          <a:blip r:embed="rId4"/>
          <a:stretch>
            <a:fillRect/>
          </a:stretch>
        </p:blipFill>
        <p:spPr>
          <a:xfrm>
            <a:off x="6818135" y="3634258"/>
            <a:ext cx="4699848" cy="3164325"/>
          </a:xfrm>
          <a:prstGeom prst="rect">
            <a:avLst/>
          </a:prstGeom>
        </p:spPr>
      </p:pic>
    </p:spTree>
    <p:extLst>
      <p:ext uri="{BB962C8B-B14F-4D97-AF65-F5344CB8AC3E}">
        <p14:creationId xmlns:p14="http://schemas.microsoft.com/office/powerpoint/2010/main" val="2048474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457" y="370114"/>
            <a:ext cx="10515600" cy="821418"/>
          </a:xfrm>
        </p:spPr>
        <p:txBody>
          <a:bodyPr>
            <a:normAutofit/>
          </a:bodyPr>
          <a:lstStyle/>
          <a:p>
            <a:r>
              <a:rPr lang="en-US" sz="4000" b="1" dirty="0">
                <a:solidFill>
                  <a:schemeClr val="accent1">
                    <a:lumMod val="50000"/>
                  </a:schemeClr>
                </a:solidFill>
                <a:latin typeface="+mn-lt"/>
              </a:rPr>
              <a:t>Key opportunities for transformative change </a:t>
            </a:r>
          </a:p>
        </p:txBody>
      </p:sp>
      <p:sp>
        <p:nvSpPr>
          <p:cNvPr id="3" name="Content Placeholder 2"/>
          <p:cNvSpPr>
            <a:spLocks noGrp="1"/>
          </p:cNvSpPr>
          <p:nvPr>
            <p:ph idx="1"/>
          </p:nvPr>
        </p:nvSpPr>
        <p:spPr>
          <a:xfrm>
            <a:off x="838200" y="1643270"/>
            <a:ext cx="10602686" cy="4844616"/>
          </a:xfrm>
        </p:spPr>
        <p:txBody>
          <a:bodyPr>
            <a:normAutofit lnSpcReduction="10000"/>
          </a:bodyPr>
          <a:lstStyle/>
          <a:p>
            <a:pPr>
              <a:lnSpc>
                <a:spcPct val="100000"/>
              </a:lnSpc>
            </a:pPr>
            <a:r>
              <a:rPr lang="en-US" sz="2400" dirty="0">
                <a:latin typeface="PT Serif"/>
              </a:rPr>
              <a:t>Avoiding emissions ‘lock-in’ in rapidly urbanizing region	</a:t>
            </a:r>
          </a:p>
          <a:p>
            <a:pPr lvl="1">
              <a:lnSpc>
                <a:spcPct val="100000"/>
              </a:lnSpc>
            </a:pPr>
            <a:r>
              <a:rPr lang="en-US" sz="2000" dirty="0">
                <a:latin typeface="PT Serif"/>
              </a:rPr>
              <a:t>Infrastructure and spatial planning, technology, institutional, policy, behavior are key  to unlock</a:t>
            </a:r>
          </a:p>
          <a:p>
            <a:pPr lvl="1">
              <a:lnSpc>
                <a:spcPct val="100000"/>
              </a:lnSpc>
            </a:pPr>
            <a:r>
              <a:rPr lang="en-US" sz="2000" dirty="0">
                <a:latin typeface="PT Serif"/>
              </a:rPr>
              <a:t>Large opportunities in cities-being-rapidly-built for spatial and infrastructure planning !! But </a:t>
            </a:r>
            <a:r>
              <a:rPr lang="en-US" sz="2000" dirty="0" err="1">
                <a:latin typeface="PT Serif"/>
              </a:rPr>
              <a:t>but</a:t>
            </a:r>
            <a:r>
              <a:rPr lang="en-US" sz="2000" dirty="0">
                <a:latin typeface="PT Serif"/>
              </a:rPr>
              <a:t> effort needed to re-orient </a:t>
            </a:r>
          </a:p>
          <a:p>
            <a:pPr>
              <a:lnSpc>
                <a:spcPct val="100000"/>
              </a:lnSpc>
            </a:pPr>
            <a:r>
              <a:rPr lang="en-US" sz="2400" dirty="0">
                <a:latin typeface="PT Serif"/>
              </a:rPr>
              <a:t>Re-engineering already-built cities</a:t>
            </a:r>
          </a:p>
          <a:p>
            <a:pPr lvl="1">
              <a:lnSpc>
                <a:spcPct val="100000"/>
              </a:lnSpc>
            </a:pPr>
            <a:r>
              <a:rPr lang="en-US" sz="2000" dirty="0">
                <a:latin typeface="PT Serif"/>
              </a:rPr>
              <a:t>Energy efficiency, clean energy production and procurement, smart grids </a:t>
            </a:r>
          </a:p>
          <a:p>
            <a:pPr lvl="1">
              <a:lnSpc>
                <a:spcPct val="100000"/>
              </a:lnSpc>
            </a:pPr>
            <a:r>
              <a:rPr lang="en-US" sz="2000" dirty="0">
                <a:latin typeface="PT Serif"/>
              </a:rPr>
              <a:t>Urban green and urban carbon sequestration with co-benefits  </a:t>
            </a:r>
          </a:p>
          <a:p>
            <a:pPr lvl="1">
              <a:lnSpc>
                <a:spcPct val="100000"/>
              </a:lnSpc>
            </a:pPr>
            <a:r>
              <a:rPr lang="en-US" sz="2000" dirty="0">
                <a:latin typeface="PT Serif"/>
              </a:rPr>
              <a:t>Demand side behavioral change (avoid, shift, improve) </a:t>
            </a:r>
          </a:p>
          <a:p>
            <a:pPr>
              <a:lnSpc>
                <a:spcPct val="100000"/>
              </a:lnSpc>
            </a:pPr>
            <a:r>
              <a:rPr lang="en-US" sz="2400" dirty="0">
                <a:latin typeface="PT Serif"/>
              </a:rPr>
              <a:t>Disruptive innovations, technologies and behavior</a:t>
            </a:r>
          </a:p>
          <a:p>
            <a:pPr>
              <a:lnSpc>
                <a:spcPct val="100000"/>
              </a:lnSpc>
            </a:pPr>
            <a:r>
              <a:rPr lang="en-US" sz="2400" dirty="0">
                <a:latin typeface="PT Serif"/>
              </a:rPr>
              <a:t>Digitalization as drivers for change</a:t>
            </a:r>
          </a:p>
          <a:p>
            <a:pPr>
              <a:lnSpc>
                <a:spcPct val="100000"/>
              </a:lnSpc>
            </a:pPr>
            <a:r>
              <a:rPr lang="en-US" sz="2400" dirty="0">
                <a:latin typeface="PT Serif"/>
              </a:rPr>
              <a:t>Bridging mitigation potential’s policy and governance paradox </a:t>
            </a:r>
          </a:p>
        </p:txBody>
      </p:sp>
    </p:spTree>
    <p:extLst>
      <p:ext uri="{BB962C8B-B14F-4D97-AF65-F5344CB8AC3E}">
        <p14:creationId xmlns:p14="http://schemas.microsoft.com/office/powerpoint/2010/main" val="2742281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19270" y="34038"/>
            <a:ext cx="8693426" cy="1559518"/>
          </a:xfrm>
          <a:prstGeom prst="rect">
            <a:avLst/>
          </a:prstGeom>
          <a:noFill/>
          <a:ln>
            <a:noFill/>
          </a:ln>
        </p:spPr>
        <p:txBody>
          <a:bodyPr vert="horz" lIns="121900" tIns="121900" rIns="121900" bIns="121900" rtlCol="0" anchor="t" anchorCtr="0">
            <a:noAutofit/>
          </a:bodyPr>
          <a:lstStyle/>
          <a:p>
            <a:pPr>
              <a:buSzPct val="25000"/>
            </a:pPr>
            <a:r>
              <a:rPr lang="en-US" sz="3600" b="1" dirty="0">
                <a:solidFill>
                  <a:schemeClr val="accent1">
                    <a:lumMod val="50000"/>
                  </a:schemeClr>
                </a:solidFill>
                <a:latin typeface="+mn-lt"/>
              </a:rPr>
              <a:t>Key opportunities for transformative change </a:t>
            </a:r>
            <a:endParaRPr lang="en" b="1" dirty="0">
              <a:solidFill>
                <a:srgbClr val="073763"/>
              </a:solidFill>
              <a:latin typeface="+mj-lt"/>
              <a:ea typeface="Anton"/>
              <a:cs typeface="Anton"/>
              <a:sym typeface="Anton"/>
            </a:endParaRPr>
          </a:p>
        </p:txBody>
      </p:sp>
      <p:sp>
        <p:nvSpPr>
          <p:cNvPr id="68" name="Shape 68"/>
          <p:cNvSpPr txBox="1">
            <a:spLocks noGrp="1"/>
          </p:cNvSpPr>
          <p:nvPr>
            <p:ph type="body" idx="1"/>
          </p:nvPr>
        </p:nvSpPr>
        <p:spPr>
          <a:xfrm>
            <a:off x="153484" y="1201130"/>
            <a:ext cx="4048717" cy="4894859"/>
          </a:xfrm>
          <a:prstGeom prst="rect">
            <a:avLst/>
          </a:prstGeom>
          <a:noFill/>
          <a:ln>
            <a:noFill/>
          </a:ln>
        </p:spPr>
        <p:txBody>
          <a:bodyPr vert="horz" lIns="121900" tIns="121900" rIns="121900" bIns="121900" rtlCol="0" anchor="t" anchorCtr="0">
            <a:noAutofit/>
          </a:bodyPr>
          <a:lstStyle/>
          <a:p>
            <a:pPr indent="0">
              <a:spcAft>
                <a:spcPts val="0"/>
              </a:spcAft>
              <a:buSzPct val="25000"/>
              <a:buNone/>
            </a:pPr>
            <a:r>
              <a:rPr lang="en" sz="2133" b="1" dirty="0">
                <a:solidFill>
                  <a:srgbClr val="073763"/>
                </a:solidFill>
                <a:latin typeface="PT Serif"/>
                <a:ea typeface="PT Serif"/>
                <a:cs typeface="PT Serif"/>
                <a:sym typeface="PT Serif"/>
              </a:rPr>
              <a:t>Avoiding ‘lock-in’ in rapidly urbanizing regions</a:t>
            </a:r>
          </a:p>
          <a:p>
            <a:pPr>
              <a:spcAft>
                <a:spcPts val="0"/>
              </a:spcAft>
              <a:buSzPct val="25000"/>
            </a:pPr>
            <a:endParaRPr lang="en" sz="2133" dirty="0">
              <a:solidFill>
                <a:srgbClr val="073763"/>
              </a:solidFill>
              <a:latin typeface="PT Serif"/>
              <a:ea typeface="PT Serif"/>
              <a:cs typeface="PT Serif"/>
              <a:sym typeface="PT Serif"/>
            </a:endParaRPr>
          </a:p>
          <a:p>
            <a:pPr marL="156629" indent="-156629">
              <a:spcAft>
                <a:spcPts val="0"/>
              </a:spcAft>
              <a:buSzPct val="25000"/>
            </a:pPr>
            <a:r>
              <a:rPr lang="en" sz="2133" dirty="0">
                <a:solidFill>
                  <a:srgbClr val="073763"/>
                </a:solidFill>
                <a:latin typeface="PT Serif"/>
                <a:ea typeface="PT Serif"/>
                <a:cs typeface="PT Serif"/>
                <a:sym typeface="PT Serif"/>
              </a:rPr>
              <a:t>Urban design and spatial planning</a:t>
            </a:r>
          </a:p>
          <a:p>
            <a:pPr marL="156629" indent="-156629">
              <a:spcAft>
                <a:spcPts val="0"/>
              </a:spcAft>
              <a:buSzPct val="25000"/>
            </a:pPr>
            <a:endParaRPr lang="en" sz="2133" dirty="0">
              <a:solidFill>
                <a:srgbClr val="073763"/>
              </a:solidFill>
              <a:latin typeface="PT Serif"/>
              <a:ea typeface="PT Serif"/>
              <a:cs typeface="PT Serif"/>
              <a:sym typeface="PT Serif"/>
            </a:endParaRPr>
          </a:p>
          <a:p>
            <a:pPr marL="156629" indent="-156629">
              <a:spcAft>
                <a:spcPts val="0"/>
              </a:spcAft>
              <a:buSzPct val="25000"/>
            </a:pPr>
            <a:r>
              <a:rPr lang="en" sz="2133" dirty="0">
                <a:solidFill>
                  <a:srgbClr val="073763"/>
                </a:solidFill>
                <a:latin typeface="PT Serif"/>
                <a:ea typeface="PT Serif"/>
                <a:cs typeface="PT Serif"/>
                <a:sym typeface="PT Serif"/>
              </a:rPr>
              <a:t>Infrastructure</a:t>
            </a:r>
          </a:p>
          <a:p>
            <a:pPr marL="156629" indent="-156629">
              <a:spcAft>
                <a:spcPts val="0"/>
              </a:spcAft>
              <a:buSzPct val="25000"/>
            </a:pPr>
            <a:endParaRPr lang="en" sz="2133" dirty="0">
              <a:solidFill>
                <a:srgbClr val="073763"/>
              </a:solidFill>
              <a:latin typeface="PT Serif"/>
              <a:ea typeface="PT Serif"/>
              <a:cs typeface="PT Serif"/>
              <a:sym typeface="PT Serif"/>
            </a:endParaRPr>
          </a:p>
          <a:p>
            <a:pPr marL="156629" indent="-156629">
              <a:spcAft>
                <a:spcPts val="0"/>
              </a:spcAft>
              <a:buSzPct val="25000"/>
            </a:pPr>
            <a:r>
              <a:rPr lang="en" sz="2133" dirty="0">
                <a:solidFill>
                  <a:srgbClr val="073763"/>
                </a:solidFill>
                <a:latin typeface="PT Serif"/>
                <a:ea typeface="PT Serif"/>
                <a:cs typeface="PT Serif"/>
                <a:sym typeface="PT Serif"/>
              </a:rPr>
              <a:t>Population  density, mixed land-use, accessibility, and connectivity</a:t>
            </a:r>
          </a:p>
          <a:p>
            <a:pPr marL="156629" indent="-156629">
              <a:spcAft>
                <a:spcPts val="0"/>
              </a:spcAft>
              <a:buSzPct val="25000"/>
            </a:pPr>
            <a:endParaRPr lang="en" sz="2133" dirty="0">
              <a:solidFill>
                <a:srgbClr val="073763"/>
              </a:solidFill>
              <a:latin typeface="PT Serif"/>
              <a:ea typeface="PT Serif"/>
              <a:cs typeface="PT Serif"/>
              <a:sym typeface="PT Serif"/>
            </a:endParaRPr>
          </a:p>
          <a:p>
            <a:pPr marL="156629" indent="-156629">
              <a:spcAft>
                <a:spcPts val="0"/>
              </a:spcAft>
              <a:buSzPct val="25000"/>
            </a:pPr>
            <a:r>
              <a:rPr lang="en" sz="2133" dirty="0">
                <a:solidFill>
                  <a:srgbClr val="073763"/>
                </a:solidFill>
                <a:latin typeface="PT Serif"/>
                <a:ea typeface="PT Serif"/>
                <a:cs typeface="PT Serif"/>
                <a:sym typeface="PT Serif"/>
              </a:rPr>
              <a:t>Large window of opportunity for next two decades </a:t>
            </a:r>
          </a:p>
          <a:p>
            <a:pPr>
              <a:spcAft>
                <a:spcPts val="0"/>
              </a:spcAft>
              <a:buSzPct val="25000"/>
            </a:pPr>
            <a:endParaRPr lang="en" sz="2133" dirty="0">
              <a:solidFill>
                <a:srgbClr val="073763"/>
              </a:solidFill>
              <a:latin typeface="PT Serif"/>
              <a:ea typeface="PT Serif"/>
              <a:cs typeface="PT Serif"/>
              <a:sym typeface="PT Serif"/>
            </a:endParaRPr>
          </a:p>
          <a:p>
            <a:pPr indent="0">
              <a:spcAft>
                <a:spcPts val="0"/>
              </a:spcAft>
              <a:buSzPct val="25000"/>
              <a:buNone/>
            </a:pPr>
            <a:endParaRPr lang="en" sz="2133" dirty="0">
              <a:solidFill>
                <a:srgbClr val="073763"/>
              </a:solidFill>
              <a:latin typeface="PT Serif"/>
              <a:ea typeface="PT Serif"/>
              <a:cs typeface="PT Serif"/>
              <a:sym typeface="PT Serif"/>
            </a:endParaRPr>
          </a:p>
          <a:p>
            <a:pPr indent="0">
              <a:spcAft>
                <a:spcPts val="0"/>
              </a:spcAft>
              <a:buSzPct val="25000"/>
              <a:buNone/>
            </a:pPr>
            <a:endParaRPr lang="en" sz="2133" dirty="0">
              <a:solidFill>
                <a:srgbClr val="073763"/>
              </a:solidFill>
              <a:latin typeface="PT Serif"/>
              <a:ea typeface="PT Serif"/>
              <a:cs typeface="PT Serif"/>
              <a:sym typeface="PT Serif"/>
            </a:endParaRPr>
          </a:p>
          <a:p>
            <a:pPr indent="0">
              <a:spcAft>
                <a:spcPts val="0"/>
              </a:spcAft>
              <a:buSzPct val="25000"/>
              <a:buNone/>
            </a:pPr>
            <a:endParaRPr lang="en" sz="2133" dirty="0">
              <a:solidFill>
                <a:srgbClr val="073763"/>
              </a:solidFill>
              <a:latin typeface="PT Serif"/>
              <a:ea typeface="PT Serif"/>
              <a:cs typeface="PT Serif"/>
              <a:sym typeface="PT Serif"/>
            </a:endParaRPr>
          </a:p>
        </p:txBody>
      </p:sp>
      <p:pic>
        <p:nvPicPr>
          <p:cNvPr id="2" name="Picture 1"/>
          <p:cNvPicPr>
            <a:picLocks noChangeAspect="1"/>
          </p:cNvPicPr>
          <p:nvPr/>
        </p:nvPicPr>
        <p:blipFill>
          <a:blip r:embed="rId3"/>
          <a:stretch>
            <a:fillRect/>
          </a:stretch>
        </p:blipFill>
        <p:spPr>
          <a:xfrm>
            <a:off x="4325510" y="1839918"/>
            <a:ext cx="7298925" cy="4690252"/>
          </a:xfrm>
          <a:prstGeom prst="rect">
            <a:avLst/>
          </a:prstGeom>
        </p:spPr>
      </p:pic>
      <p:sp>
        <p:nvSpPr>
          <p:cNvPr id="3" name="Rectangle 2"/>
          <p:cNvSpPr/>
          <p:nvPr/>
        </p:nvSpPr>
        <p:spPr>
          <a:xfrm>
            <a:off x="6768656" y="1439669"/>
            <a:ext cx="485577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149318" y="1824531"/>
            <a:ext cx="4917500" cy="523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Source: Bai et al. (2018), Nature, 28 Feb 2018, base on </a:t>
            </a:r>
            <a:r>
              <a:rPr kumimoji="0" lang="fr-FR" sz="933" b="1" i="1" u="none" strike="noStrike" kern="1200" cap="none" spc="0" normalizeH="0" baseline="0" noProof="0" dirty="0" err="1">
                <a:ln>
                  <a:noFill/>
                </a:ln>
                <a:solidFill>
                  <a:prstClr val="black"/>
                </a:solidFill>
                <a:effectLst/>
                <a:uLnTx/>
                <a:uFillTx/>
                <a:latin typeface="Calibri" panose="020F0502020204030204"/>
                <a:ea typeface="+mn-ea"/>
                <a:cs typeface="+mn-cs"/>
              </a:rPr>
              <a:t>Müeller</a:t>
            </a:r>
            <a:r>
              <a:rPr kumimoji="0" lang="fr-FR" sz="933" b="1" i="1" u="none" strike="noStrike" kern="1200" cap="none" spc="0" normalizeH="0" baseline="0" noProof="0" dirty="0">
                <a:ln>
                  <a:noFill/>
                </a:ln>
                <a:solidFill>
                  <a:prstClr val="black"/>
                </a:solidFill>
                <a:effectLst/>
                <a:uLnTx/>
                <a:uFillTx/>
                <a:latin typeface="Calibri" panose="020F0502020204030204"/>
                <a:ea typeface="+mn-ea"/>
                <a:cs typeface="+mn-cs"/>
              </a:rPr>
              <a:t>, D. B. et al. Environ. </a:t>
            </a:r>
            <a:r>
              <a:rPr kumimoji="0" lang="fr-FR" sz="933" b="1" i="1" u="none" strike="noStrike" kern="1200" cap="none" spc="0" normalizeH="0" baseline="0" noProof="0" dirty="0" err="1">
                <a:ln>
                  <a:noFill/>
                </a:ln>
                <a:solidFill>
                  <a:prstClr val="black"/>
                </a:solidFill>
                <a:effectLst/>
                <a:uLnTx/>
                <a:uFillTx/>
                <a:latin typeface="Calibri" panose="020F0502020204030204"/>
                <a:ea typeface="+mn-ea"/>
                <a:cs typeface="+mn-cs"/>
              </a:rPr>
              <a:t>Sci</a:t>
            </a:r>
            <a:r>
              <a:rPr kumimoji="0" lang="fr-FR" sz="933"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33" b="1" i="1" u="none" strike="noStrike" kern="1200" cap="none" spc="0" normalizeH="0" baseline="0" noProof="0" dirty="0" err="1">
                <a:ln>
                  <a:noFill/>
                </a:ln>
                <a:solidFill>
                  <a:prstClr val="black"/>
                </a:solidFill>
                <a:effectLst/>
                <a:uLnTx/>
                <a:uFillTx/>
                <a:latin typeface="Calibri" panose="020F0502020204030204"/>
                <a:ea typeface="+mn-ea"/>
                <a:cs typeface="+mn-cs"/>
              </a:rPr>
              <a:t>Technol</a:t>
            </a:r>
            <a:r>
              <a:rPr kumimoji="0" lang="fr-FR" sz="933" b="1" i="1" u="none" strike="noStrike" kern="1200" cap="none" spc="0" normalizeH="0" baseline="0" noProof="0" dirty="0">
                <a:ln>
                  <a:noFill/>
                </a:ln>
                <a:solidFill>
                  <a:prstClr val="black"/>
                </a:solidFill>
                <a:effectLst/>
                <a:uLnTx/>
                <a:uFillTx/>
                <a:latin typeface="Calibri" panose="020F0502020204030204"/>
                <a:ea typeface="+mn-ea"/>
                <a:cs typeface="+mn-cs"/>
              </a:rPr>
              <a:t>. 47, 11739–11746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8936005" y="-99493"/>
            <a:ext cx="2688431" cy="1693049"/>
          </a:xfrm>
          <a:prstGeom prst="rect">
            <a:avLst/>
          </a:prstGeom>
        </p:spPr>
      </p:pic>
    </p:spTree>
    <p:extLst>
      <p:ext uri="{BB962C8B-B14F-4D97-AF65-F5344CB8AC3E}">
        <p14:creationId xmlns:p14="http://schemas.microsoft.com/office/powerpoint/2010/main" val="226699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6C3D-97AC-58A0-580E-A155E0C4953E}"/>
              </a:ext>
            </a:extLst>
          </p:cNvPr>
          <p:cNvSpPr>
            <a:spLocks noGrp="1"/>
          </p:cNvSpPr>
          <p:nvPr>
            <p:ph type="title"/>
          </p:nvPr>
        </p:nvSpPr>
        <p:spPr>
          <a:xfrm>
            <a:off x="758190" y="319086"/>
            <a:ext cx="10515600" cy="720723"/>
          </a:xfrm>
        </p:spPr>
        <p:txBody>
          <a:bodyPr>
            <a:noAutofit/>
          </a:bodyPr>
          <a:lstStyle/>
          <a:p>
            <a:r>
              <a:rPr lang="en-US" sz="3600" b="1" dirty="0">
                <a:solidFill>
                  <a:schemeClr val="accent1"/>
                </a:solidFill>
              </a:rPr>
              <a:t>The extent to which people born in 1950, 1980 and 2020 will experience a hotter world in their lifetime</a:t>
            </a:r>
          </a:p>
        </p:txBody>
      </p:sp>
      <p:pic>
        <p:nvPicPr>
          <p:cNvPr id="7" name="Content Placeholder 6">
            <a:extLst>
              <a:ext uri="{FF2B5EF4-FFF2-40B4-BE49-F238E27FC236}">
                <a16:creationId xmlns:a16="http://schemas.microsoft.com/office/drawing/2014/main" id="{74513571-3080-B34D-71E6-9DAFBA4C8276}"/>
              </a:ext>
            </a:extLst>
          </p:cNvPr>
          <p:cNvPicPr>
            <a:picLocks noGrp="1" noChangeAspect="1"/>
          </p:cNvPicPr>
          <p:nvPr>
            <p:ph idx="1"/>
          </p:nvPr>
        </p:nvPicPr>
        <p:blipFill>
          <a:blip r:embed="rId3"/>
          <a:stretch>
            <a:fillRect/>
          </a:stretch>
        </p:blipFill>
        <p:spPr>
          <a:xfrm>
            <a:off x="838200" y="1418950"/>
            <a:ext cx="10253580" cy="4948514"/>
          </a:xfrm>
        </p:spPr>
      </p:pic>
      <p:sp>
        <p:nvSpPr>
          <p:cNvPr id="5" name="Slide Number Placeholder 4">
            <a:extLst>
              <a:ext uri="{FF2B5EF4-FFF2-40B4-BE49-F238E27FC236}">
                <a16:creationId xmlns:a16="http://schemas.microsoft.com/office/drawing/2014/main" id="{7C7C5E4A-3E05-48B5-454F-0616AF8B2D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38F504-19C1-45D9-8D61-F4274C2059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7929721-979C-E0EC-2CD2-863EDBB42114}"/>
              </a:ext>
            </a:extLst>
          </p:cNvPr>
          <p:cNvSpPr txBox="1"/>
          <p:nvPr/>
        </p:nvSpPr>
        <p:spPr>
          <a:xfrm>
            <a:off x="7303770" y="3634987"/>
            <a:ext cx="159370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SSP1- 1.9 ~ limit warming to 1.5</a:t>
            </a:r>
            <a:r>
              <a:rPr kumimoji="0" lang="en-US" sz="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⁰</a:t>
            </a: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C</a:t>
            </a:r>
          </a:p>
        </p:txBody>
      </p:sp>
      <p:sp>
        <p:nvSpPr>
          <p:cNvPr id="9" name="TextBox 8">
            <a:extLst>
              <a:ext uri="{FF2B5EF4-FFF2-40B4-BE49-F238E27FC236}">
                <a16:creationId xmlns:a16="http://schemas.microsoft.com/office/drawing/2014/main" id="{147CD23F-A785-0E56-39BC-5DF76F9D91F4}"/>
              </a:ext>
            </a:extLst>
          </p:cNvPr>
          <p:cNvSpPr txBox="1"/>
          <p:nvPr/>
        </p:nvSpPr>
        <p:spPr>
          <a:xfrm>
            <a:off x="7124700" y="3308077"/>
            <a:ext cx="153920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SSP1- 2.6  ~ limit warming to 2</a:t>
            </a:r>
            <a:r>
              <a:rPr kumimoji="0" lang="en-US" sz="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⁰</a:t>
            </a: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C</a:t>
            </a:r>
          </a:p>
        </p:txBody>
      </p:sp>
      <p:sp>
        <p:nvSpPr>
          <p:cNvPr id="10" name="TextBox 9">
            <a:extLst>
              <a:ext uri="{FF2B5EF4-FFF2-40B4-BE49-F238E27FC236}">
                <a16:creationId xmlns:a16="http://schemas.microsoft.com/office/drawing/2014/main" id="{0037A4E2-8573-2D20-66B5-1AF84893DCAB}"/>
              </a:ext>
            </a:extLst>
          </p:cNvPr>
          <p:cNvSpPr txBox="1"/>
          <p:nvPr/>
        </p:nvSpPr>
        <p:spPr>
          <a:xfrm>
            <a:off x="7629541" y="3000300"/>
            <a:ext cx="153920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SSP2- 4.5  ~ limit warming to 3</a:t>
            </a:r>
            <a:r>
              <a:rPr kumimoji="0" lang="en-US" sz="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⁰</a:t>
            </a: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C</a:t>
            </a:r>
          </a:p>
        </p:txBody>
      </p:sp>
      <p:sp>
        <p:nvSpPr>
          <p:cNvPr id="11" name="TextBox 10">
            <a:extLst>
              <a:ext uri="{FF2B5EF4-FFF2-40B4-BE49-F238E27FC236}">
                <a16:creationId xmlns:a16="http://schemas.microsoft.com/office/drawing/2014/main" id="{EF1CD716-E60A-98A5-8FB0-02A2C42E4464}"/>
              </a:ext>
            </a:extLst>
          </p:cNvPr>
          <p:cNvSpPr txBox="1"/>
          <p:nvPr/>
        </p:nvSpPr>
        <p:spPr>
          <a:xfrm>
            <a:off x="7202180" y="2692523"/>
            <a:ext cx="153920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SSP3- 7.0  ~ limit warming to 4</a:t>
            </a:r>
            <a:r>
              <a:rPr kumimoji="0" lang="en-US" sz="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⁰</a:t>
            </a: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C</a:t>
            </a:r>
          </a:p>
        </p:txBody>
      </p:sp>
      <p:sp>
        <p:nvSpPr>
          <p:cNvPr id="12" name="TextBox 11">
            <a:extLst>
              <a:ext uri="{FF2B5EF4-FFF2-40B4-BE49-F238E27FC236}">
                <a16:creationId xmlns:a16="http://schemas.microsoft.com/office/drawing/2014/main" id="{FDC16035-CBB1-E541-91FC-97ADB869E846}"/>
              </a:ext>
            </a:extLst>
          </p:cNvPr>
          <p:cNvSpPr txBox="1"/>
          <p:nvPr/>
        </p:nvSpPr>
        <p:spPr>
          <a:xfrm>
            <a:off x="7415860" y="2384746"/>
            <a:ext cx="16241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SSP5- 8.5  ~exceed warming of 4</a:t>
            </a:r>
            <a:r>
              <a:rPr kumimoji="0" lang="en-US" sz="8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⁰</a:t>
            </a:r>
            <a:r>
              <a:rPr kumimoji="0" lang="en-US" sz="800" b="0" i="0" u="none" strike="noStrike" kern="1200" cap="none" spc="0" normalizeH="0" baseline="0" noProof="0" dirty="0">
                <a:ln>
                  <a:noFill/>
                </a:ln>
                <a:solidFill>
                  <a:srgbClr val="FFFF00"/>
                </a:solidFill>
                <a:effectLst/>
                <a:uLnTx/>
                <a:uFillTx/>
                <a:latin typeface="Calibri" panose="020F0502020204030204"/>
                <a:ea typeface="+mn-ea"/>
                <a:cs typeface="+mn-cs"/>
              </a:rPr>
              <a:t>C</a:t>
            </a:r>
          </a:p>
        </p:txBody>
      </p:sp>
      <p:sp>
        <p:nvSpPr>
          <p:cNvPr id="14" name="TextBox 13">
            <a:extLst>
              <a:ext uri="{FF2B5EF4-FFF2-40B4-BE49-F238E27FC236}">
                <a16:creationId xmlns:a16="http://schemas.microsoft.com/office/drawing/2014/main" id="{880322F7-FDF8-4379-D925-A3C6B1A28251}"/>
              </a:ext>
            </a:extLst>
          </p:cNvPr>
          <p:cNvSpPr txBox="1"/>
          <p:nvPr/>
        </p:nvSpPr>
        <p:spPr>
          <a:xfrm>
            <a:off x="111443" y="4900345"/>
            <a:ext cx="2906077"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Changes in annual global surface temperatures (relative to 1850–1900), are presented as ‘climate stripes’,</a:t>
            </a:r>
          </a:p>
        </p:txBody>
      </p:sp>
      <p:pic>
        <p:nvPicPr>
          <p:cNvPr id="16" name="Picture 15">
            <a:extLst>
              <a:ext uri="{FF2B5EF4-FFF2-40B4-BE49-F238E27FC236}">
                <a16:creationId xmlns:a16="http://schemas.microsoft.com/office/drawing/2014/main" id="{3FA733A8-BB80-1624-5F57-F3D5BBC80D1D}"/>
              </a:ext>
            </a:extLst>
          </p:cNvPr>
          <p:cNvPicPr>
            <a:picLocks noChangeAspect="1"/>
          </p:cNvPicPr>
          <p:nvPr/>
        </p:nvPicPr>
        <p:blipFill>
          <a:blip r:embed="rId4"/>
          <a:stretch>
            <a:fillRect/>
          </a:stretch>
        </p:blipFill>
        <p:spPr>
          <a:xfrm>
            <a:off x="9131210" y="5098094"/>
            <a:ext cx="2949347" cy="1680660"/>
          </a:xfrm>
          <a:prstGeom prst="rect">
            <a:avLst/>
          </a:prstGeom>
        </p:spPr>
      </p:pic>
      <p:sp>
        <p:nvSpPr>
          <p:cNvPr id="17" name="TextBox 16">
            <a:extLst>
              <a:ext uri="{FF2B5EF4-FFF2-40B4-BE49-F238E27FC236}">
                <a16:creationId xmlns:a16="http://schemas.microsoft.com/office/drawing/2014/main" id="{40F216E3-9216-1944-AC03-E0C6954ADD78}"/>
              </a:ext>
            </a:extLst>
          </p:cNvPr>
          <p:cNvSpPr txBox="1"/>
          <p:nvPr/>
        </p:nvSpPr>
        <p:spPr>
          <a:xfrm>
            <a:off x="53008" y="6259810"/>
            <a:ext cx="17716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IPCC-AR6-SYR-SPM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20 March 2023</a:t>
            </a:r>
          </a:p>
        </p:txBody>
      </p:sp>
    </p:spTree>
    <p:extLst>
      <p:ext uri="{BB962C8B-B14F-4D97-AF65-F5344CB8AC3E}">
        <p14:creationId xmlns:p14="http://schemas.microsoft.com/office/powerpoint/2010/main" val="2193288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82007" y="34641"/>
            <a:ext cx="9619553" cy="763599"/>
          </a:xfrm>
          <a:prstGeom prst="rect">
            <a:avLst/>
          </a:prstGeom>
          <a:noFill/>
          <a:ln>
            <a:noFill/>
          </a:ln>
        </p:spPr>
        <p:txBody>
          <a:bodyPr vert="horz" lIns="121900" tIns="121900" rIns="121900" bIns="121900" rtlCol="0" anchor="t" anchorCtr="0">
            <a:noAutofit/>
          </a:bodyPr>
          <a:lstStyle/>
          <a:p>
            <a:pPr>
              <a:buSzPct val="25000"/>
            </a:pPr>
            <a:r>
              <a:rPr lang="en-US" sz="3600" b="1" dirty="0">
                <a:solidFill>
                  <a:schemeClr val="accent1">
                    <a:lumMod val="50000"/>
                  </a:schemeClr>
                </a:solidFill>
                <a:latin typeface="+mn-lt"/>
              </a:rPr>
              <a:t>Key opportunities for transformative change </a:t>
            </a:r>
            <a:endParaRPr lang="en" b="1" i="0" u="none" strike="noStrike" cap="none" dirty="0">
              <a:solidFill>
                <a:schemeClr val="accent1">
                  <a:lumMod val="75000"/>
                </a:schemeClr>
              </a:solidFill>
              <a:latin typeface="+mj-lt"/>
              <a:ea typeface="Anton"/>
              <a:cs typeface="Anton"/>
              <a:sym typeface="Anton"/>
            </a:endParaRPr>
          </a:p>
        </p:txBody>
      </p:sp>
      <p:sp>
        <p:nvSpPr>
          <p:cNvPr id="68" name="Shape 68"/>
          <p:cNvSpPr txBox="1">
            <a:spLocks noGrp="1"/>
          </p:cNvSpPr>
          <p:nvPr>
            <p:ph type="body" idx="1"/>
          </p:nvPr>
        </p:nvSpPr>
        <p:spPr>
          <a:xfrm>
            <a:off x="327334" y="925807"/>
            <a:ext cx="6330559" cy="3696427"/>
          </a:xfrm>
          <a:prstGeom prst="rect">
            <a:avLst/>
          </a:prstGeom>
          <a:noFill/>
          <a:ln>
            <a:noFill/>
          </a:ln>
        </p:spPr>
        <p:txBody>
          <a:bodyPr vert="horz" lIns="121900" tIns="121900" rIns="121900" bIns="121900" rtlCol="0" anchor="t" anchorCtr="0">
            <a:noAutofit/>
          </a:bodyPr>
          <a:lstStyle/>
          <a:p>
            <a:pPr indent="0">
              <a:spcAft>
                <a:spcPts val="0"/>
              </a:spcAft>
              <a:buSzPct val="25000"/>
              <a:buNone/>
            </a:pPr>
            <a:r>
              <a:rPr lang="en" b="1" dirty="0">
                <a:solidFill>
                  <a:srgbClr val="073763"/>
                </a:solidFill>
                <a:latin typeface="PT Serif"/>
                <a:ea typeface="PT Serif"/>
                <a:cs typeface="PT Serif"/>
                <a:sym typeface="PT Serif"/>
              </a:rPr>
              <a:t>Re-engineering the existing built cities</a:t>
            </a:r>
          </a:p>
          <a:p>
            <a:pPr indent="0">
              <a:spcAft>
                <a:spcPts val="0"/>
              </a:spcAft>
              <a:buSzPct val="25000"/>
              <a:buNone/>
            </a:pPr>
            <a:endParaRPr lang="en" sz="2000" b="1" dirty="0">
              <a:solidFill>
                <a:srgbClr val="073763"/>
              </a:solidFill>
              <a:latin typeface="PT Serif"/>
              <a:ea typeface="PT Serif"/>
              <a:cs typeface="PT Serif"/>
              <a:sym typeface="PT Serif"/>
            </a:endParaRPr>
          </a:p>
          <a:p>
            <a:pPr marL="378875" indent="-378875">
              <a:spcAft>
                <a:spcPts val="0"/>
              </a:spcAft>
              <a:buSzPct val="25000"/>
            </a:pPr>
            <a:r>
              <a:rPr lang="en" sz="2000" b="0" i="0" u="none" strike="noStrike" cap="none" dirty="0">
                <a:solidFill>
                  <a:srgbClr val="073763"/>
                </a:solidFill>
                <a:latin typeface="PT Serif"/>
                <a:ea typeface="PT Serif"/>
                <a:cs typeface="PT Serif"/>
                <a:sym typeface="PT Serif"/>
              </a:rPr>
              <a:t>Accelerated ‘green’ infrastructure replacement</a:t>
            </a:r>
          </a:p>
          <a:p>
            <a:pPr marL="378875" indent="-378875">
              <a:spcAft>
                <a:spcPts val="0"/>
              </a:spcAft>
              <a:buSzPct val="25000"/>
            </a:pPr>
            <a:endParaRPr lang="en" sz="2000" dirty="0">
              <a:solidFill>
                <a:srgbClr val="073763"/>
              </a:solidFill>
              <a:latin typeface="PT Serif"/>
              <a:ea typeface="PT Serif"/>
              <a:cs typeface="PT Serif"/>
              <a:sym typeface="PT Serif"/>
            </a:endParaRPr>
          </a:p>
          <a:p>
            <a:pPr marL="378875" indent="-378875">
              <a:spcAft>
                <a:spcPts val="0"/>
              </a:spcAft>
              <a:buSzPct val="25000"/>
            </a:pPr>
            <a:r>
              <a:rPr lang="en" sz="2000" dirty="0">
                <a:solidFill>
                  <a:srgbClr val="073763"/>
                </a:solidFill>
                <a:latin typeface="PT Serif"/>
                <a:ea typeface="PT Serif"/>
                <a:cs typeface="PT Serif"/>
                <a:sym typeface="PT Serif"/>
              </a:rPr>
              <a:t>System efficiency, best practices, and new technologies</a:t>
            </a:r>
          </a:p>
          <a:p>
            <a:pPr marL="378875" indent="-378875">
              <a:spcAft>
                <a:spcPts val="0"/>
              </a:spcAft>
              <a:buSzPct val="25000"/>
            </a:pPr>
            <a:endParaRPr lang="en-US" sz="2000" dirty="0">
              <a:solidFill>
                <a:srgbClr val="073763"/>
              </a:solidFill>
              <a:latin typeface="PT Serif"/>
              <a:ea typeface="PT Serif"/>
              <a:cs typeface="PT Serif"/>
              <a:sym typeface="PT Serif"/>
            </a:endParaRPr>
          </a:p>
          <a:p>
            <a:pPr marL="378875" indent="-378875">
              <a:spcAft>
                <a:spcPts val="0"/>
              </a:spcAft>
              <a:buSzPct val="25000"/>
            </a:pPr>
            <a:r>
              <a:rPr lang="en-US" sz="2000" dirty="0">
                <a:solidFill>
                  <a:srgbClr val="073763"/>
                </a:solidFill>
                <a:latin typeface="PT Serif"/>
                <a:ea typeface="PT Serif"/>
                <a:cs typeface="PT Serif"/>
                <a:sym typeface="PT Serif"/>
              </a:rPr>
              <a:t>Benefitting from Cost reduction in key RE technologies </a:t>
            </a:r>
            <a:r>
              <a:rPr lang="en-US" sz="2000" dirty="0">
                <a:solidFill>
                  <a:srgbClr val="073763"/>
                </a:solidFill>
                <a:latin typeface="PT Serif"/>
                <a:ea typeface="PT Serif"/>
                <a:cs typeface="PT Serif"/>
                <a:sym typeface="Wingdings" panose="05000000000000000000" pitchFamily="2" charset="2"/>
              </a:rPr>
              <a:t> g</a:t>
            </a:r>
            <a:r>
              <a:rPr lang="en-US" sz="2000" dirty="0">
                <a:solidFill>
                  <a:srgbClr val="073763"/>
                </a:solidFill>
                <a:latin typeface="PT Serif"/>
                <a:ea typeface="PT Serif"/>
                <a:cs typeface="PT Serif"/>
                <a:sym typeface="PT Serif"/>
              </a:rPr>
              <a:t>reater RE in electricity </a:t>
            </a:r>
            <a:r>
              <a:rPr lang="en-US" sz="2000" dirty="0">
                <a:solidFill>
                  <a:srgbClr val="073763"/>
                </a:solidFill>
                <a:latin typeface="PT Serif"/>
                <a:ea typeface="PT Serif"/>
                <a:cs typeface="PT Serif"/>
                <a:sym typeface="Wingdings" panose="05000000000000000000" pitchFamily="2" charset="2"/>
              </a:rPr>
              <a:t> Reducing b</a:t>
            </a:r>
            <a:r>
              <a:rPr lang="en-US" sz="2000" dirty="0">
                <a:solidFill>
                  <a:srgbClr val="073763"/>
                </a:solidFill>
                <a:latin typeface="PT Serif"/>
                <a:ea typeface="PT Serif"/>
                <a:cs typeface="PT Serif"/>
                <a:sym typeface="PT Serif"/>
              </a:rPr>
              <a:t>attery storage cost </a:t>
            </a:r>
            <a:r>
              <a:rPr lang="en-US" sz="2000" dirty="0">
                <a:solidFill>
                  <a:srgbClr val="073763"/>
                </a:solidFill>
                <a:latin typeface="PT Serif"/>
                <a:ea typeface="PT Serif"/>
                <a:cs typeface="PT Serif"/>
                <a:sym typeface="Wingdings" panose="05000000000000000000" pitchFamily="2" charset="2"/>
              </a:rPr>
              <a:t> </a:t>
            </a:r>
            <a:r>
              <a:rPr lang="en-US" sz="2000" dirty="0">
                <a:solidFill>
                  <a:srgbClr val="073763"/>
                </a:solidFill>
                <a:latin typeface="PT Serif"/>
                <a:ea typeface="PT Serif"/>
                <a:cs typeface="PT Serif"/>
                <a:sym typeface="PT Serif"/>
              </a:rPr>
              <a:t>Distributed energy and prosumer </a:t>
            </a:r>
            <a:r>
              <a:rPr lang="en-US" sz="2000" dirty="0">
                <a:solidFill>
                  <a:srgbClr val="073763"/>
                </a:solidFill>
                <a:latin typeface="PT Serif"/>
                <a:ea typeface="PT Serif"/>
                <a:cs typeface="PT Serif"/>
                <a:sym typeface="Wingdings" panose="05000000000000000000" pitchFamily="2" charset="2"/>
              </a:rPr>
              <a:t> E</a:t>
            </a:r>
            <a:r>
              <a:rPr lang="en-US" sz="2000" dirty="0">
                <a:solidFill>
                  <a:srgbClr val="073763"/>
                </a:solidFill>
                <a:latin typeface="PT Serif"/>
                <a:ea typeface="PT Serif"/>
                <a:cs typeface="PT Serif"/>
                <a:sym typeface="PT Serif"/>
              </a:rPr>
              <a:t>Vs  with more RE is into the grids</a:t>
            </a:r>
          </a:p>
          <a:p>
            <a:pPr marL="378875" indent="-378875">
              <a:spcAft>
                <a:spcPts val="0"/>
              </a:spcAft>
              <a:buSzPct val="25000"/>
            </a:pPr>
            <a:endParaRPr lang="en" sz="2000" dirty="0">
              <a:solidFill>
                <a:srgbClr val="073763"/>
              </a:solidFill>
              <a:latin typeface="PT Serif"/>
              <a:ea typeface="PT Serif"/>
              <a:cs typeface="PT Serif"/>
              <a:sym typeface="PT Serif"/>
            </a:endParaRPr>
          </a:p>
          <a:p>
            <a:pPr marL="378875" indent="-378875">
              <a:spcAft>
                <a:spcPts val="0"/>
              </a:spcAft>
              <a:buSzPct val="25000"/>
            </a:pPr>
            <a:r>
              <a:rPr lang="en-US" sz="2000" dirty="0">
                <a:solidFill>
                  <a:srgbClr val="073763"/>
                </a:solidFill>
                <a:latin typeface="PT Serif"/>
                <a:ea typeface="PT Serif"/>
                <a:cs typeface="PT Serif"/>
                <a:sym typeface="PT Serif"/>
              </a:rPr>
              <a:t>Re-orienting public choices and consumption through sound incentives, policies and governance </a:t>
            </a:r>
          </a:p>
        </p:txBody>
      </p:sp>
      <p:sp>
        <p:nvSpPr>
          <p:cNvPr id="3" name="Rectangle 2"/>
          <p:cNvSpPr/>
          <p:nvPr/>
        </p:nvSpPr>
        <p:spPr>
          <a:xfrm>
            <a:off x="6768656" y="1439669"/>
            <a:ext cx="4855779"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p:cNvSpPr txBox="1"/>
          <p:nvPr/>
        </p:nvSpPr>
        <p:spPr>
          <a:xfrm>
            <a:off x="6657893" y="3524595"/>
            <a:ext cx="3776675" cy="830997"/>
          </a:xfrm>
          <a:prstGeom prst="rect">
            <a:avLst/>
          </a:prstGeom>
          <a:noFill/>
        </p:spPr>
        <p:txBody>
          <a:bodyPr wrap="none" rtlCol="0">
            <a:spAutoFit/>
          </a:bodyPr>
          <a:lstStyle/>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Oslo’s pro-active attitude</a:t>
            </a:r>
          </a:p>
          <a:p>
            <a:pPr marL="457189" marR="0" lvl="0" indent="-45718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Tokyo’s efficiency</a:t>
            </a:r>
          </a:p>
        </p:txBody>
      </p:sp>
      <p:pic>
        <p:nvPicPr>
          <p:cNvPr id="8" name="Picture 7"/>
          <p:cNvPicPr>
            <a:picLocks noChangeAspect="1"/>
          </p:cNvPicPr>
          <p:nvPr/>
        </p:nvPicPr>
        <p:blipFill>
          <a:blip r:embed="rId3"/>
          <a:stretch>
            <a:fillRect/>
          </a:stretch>
        </p:blipFill>
        <p:spPr>
          <a:xfrm>
            <a:off x="9196545" y="870143"/>
            <a:ext cx="2688431" cy="1693049"/>
          </a:xfrm>
          <a:prstGeom prst="rect">
            <a:avLst/>
          </a:prstGeom>
        </p:spPr>
      </p:pic>
      <p:sp>
        <p:nvSpPr>
          <p:cNvPr id="2" name="Rectangle 1"/>
          <p:cNvSpPr/>
          <p:nvPr/>
        </p:nvSpPr>
        <p:spPr>
          <a:xfrm>
            <a:off x="6896664" y="4955979"/>
            <a:ext cx="4988312" cy="1707647"/>
          </a:xfrm>
          <a:prstGeom prst="rect">
            <a:avLst/>
          </a:prstGeom>
        </p:spPr>
        <p:txBody>
          <a:bodyPr wrap="square">
            <a:spAutoFit/>
          </a:bodyPr>
          <a:lstStyle/>
          <a:p>
            <a:pPr marL="282575" marR="0" lvl="0" indent="-282575"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2060"/>
                </a:solidFill>
                <a:effectLst/>
                <a:uLnTx/>
                <a:uFillTx/>
                <a:latin typeface="PT Serif"/>
                <a:ea typeface="Calibri" panose="020F0502020204030204" pitchFamily="34" charset="0"/>
                <a:cs typeface="Times New Roman" panose="02020603050405020304" pitchFamily="18" charset="0"/>
              </a:rPr>
              <a:t>Developing an effective Climate Action Plans in cities is urgent</a:t>
            </a:r>
          </a:p>
          <a:p>
            <a:pPr marL="575183" marR="0" lvl="1" indent="-282575"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2060"/>
                </a:solidFill>
                <a:effectLst/>
                <a:uLnTx/>
                <a:uFillTx/>
                <a:latin typeface="PT Serif"/>
                <a:ea typeface="Calibri" panose="020F0502020204030204" pitchFamily="34" charset="0"/>
                <a:cs typeface="Times New Roman" panose="02020603050405020304" pitchFamily="18" charset="0"/>
              </a:rPr>
              <a:t>Now, too focused on energy efficiency and end-of-pipe solutions only; aggregate impact of actions on urban emissions unclear </a:t>
            </a:r>
          </a:p>
        </p:txBody>
      </p:sp>
    </p:spTree>
    <p:extLst>
      <p:ext uri="{BB962C8B-B14F-4D97-AF65-F5344CB8AC3E}">
        <p14:creationId xmlns:p14="http://schemas.microsoft.com/office/powerpoint/2010/main" val="137801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98905" y="57071"/>
            <a:ext cx="9201685" cy="763599"/>
          </a:xfrm>
          <a:prstGeom prst="rect">
            <a:avLst/>
          </a:prstGeom>
          <a:noFill/>
          <a:ln>
            <a:noFill/>
          </a:ln>
        </p:spPr>
        <p:txBody>
          <a:bodyPr vert="horz" lIns="121900" tIns="121900" rIns="121900" bIns="121900" rtlCol="0" anchor="t" anchorCtr="0">
            <a:noAutofit/>
          </a:bodyPr>
          <a:lstStyle/>
          <a:p>
            <a:pPr>
              <a:buSzPct val="25000"/>
            </a:pPr>
            <a:r>
              <a:rPr lang="en-US" sz="3600" b="1" dirty="0">
                <a:solidFill>
                  <a:schemeClr val="accent1">
                    <a:lumMod val="50000"/>
                  </a:schemeClr>
                </a:solidFill>
                <a:latin typeface="+mn-lt"/>
              </a:rPr>
              <a:t>Key opportunities for transformative change </a:t>
            </a:r>
            <a:endParaRPr lang="en" b="1" dirty="0">
              <a:solidFill>
                <a:schemeClr val="accent1">
                  <a:lumMod val="75000"/>
                </a:schemeClr>
              </a:solidFill>
              <a:latin typeface="+mj-lt"/>
              <a:ea typeface="Anton"/>
              <a:cs typeface="Anton"/>
              <a:sym typeface="Anton"/>
            </a:endParaRPr>
          </a:p>
        </p:txBody>
      </p:sp>
      <p:sp>
        <p:nvSpPr>
          <p:cNvPr id="68" name="Shape 68"/>
          <p:cNvSpPr txBox="1">
            <a:spLocks noGrp="1"/>
          </p:cNvSpPr>
          <p:nvPr>
            <p:ph type="body" idx="1"/>
          </p:nvPr>
        </p:nvSpPr>
        <p:spPr>
          <a:xfrm>
            <a:off x="321340" y="1499057"/>
            <a:ext cx="10666808" cy="1054221"/>
          </a:xfrm>
          <a:prstGeom prst="rect">
            <a:avLst/>
          </a:prstGeom>
          <a:noFill/>
          <a:ln>
            <a:noFill/>
          </a:ln>
        </p:spPr>
        <p:txBody>
          <a:bodyPr vert="horz" lIns="121900" tIns="121900" rIns="121900" bIns="121900" rtlCol="0" anchor="t" anchorCtr="0">
            <a:noAutofit/>
          </a:bodyPr>
          <a:lstStyle/>
          <a:p>
            <a:pPr indent="0">
              <a:spcAft>
                <a:spcPts val="0"/>
              </a:spcAft>
              <a:buSzPct val="25000"/>
              <a:buNone/>
            </a:pPr>
            <a:r>
              <a:rPr lang="en" dirty="0">
                <a:solidFill>
                  <a:srgbClr val="073763"/>
                </a:solidFill>
                <a:latin typeface="PT Serif"/>
                <a:ea typeface="PT Serif"/>
                <a:cs typeface="PT Serif"/>
                <a:sym typeface="PT Serif"/>
              </a:rPr>
              <a:t>Disruptive innovations, technologies, and behaviour</a:t>
            </a:r>
          </a:p>
        </p:txBody>
      </p:sp>
      <p:sp>
        <p:nvSpPr>
          <p:cNvPr id="3" name="Rectangle 2"/>
          <p:cNvSpPr/>
          <p:nvPr/>
        </p:nvSpPr>
        <p:spPr>
          <a:xfrm>
            <a:off x="6768656" y="1439669"/>
            <a:ext cx="4855779"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p:cNvPicPr>
            <a:picLocks noChangeAspect="1"/>
          </p:cNvPicPr>
          <p:nvPr/>
        </p:nvPicPr>
        <p:blipFill>
          <a:blip r:embed="rId3"/>
          <a:stretch>
            <a:fillRect/>
          </a:stretch>
        </p:blipFill>
        <p:spPr>
          <a:xfrm>
            <a:off x="2062019" y="2013857"/>
            <a:ext cx="9875538" cy="4504382"/>
          </a:xfrm>
          <a:prstGeom prst="rect">
            <a:avLst/>
          </a:prstGeom>
        </p:spPr>
      </p:pic>
      <p:sp>
        <p:nvSpPr>
          <p:cNvPr id="6" name="Rectangle 5"/>
          <p:cNvSpPr/>
          <p:nvPr/>
        </p:nvSpPr>
        <p:spPr>
          <a:xfrm>
            <a:off x="614111" y="6518239"/>
            <a:ext cx="6526917" cy="3794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prstClr val="black"/>
                </a:solidFill>
                <a:effectLst/>
                <a:uLnTx/>
                <a:uFillTx/>
                <a:latin typeface="Calibri" panose="020F0502020204030204"/>
                <a:ea typeface="+mn-ea"/>
                <a:cs typeface="+mn-cs"/>
              </a:rPr>
              <a:t>Wilson, C. (2017). Disruptive Low Carbon Innovation Workshops: Synthesis Report. Tyndall Centre for Climate Change &amp; Future Earth. Norwich, UK. April 2017. Tyndall Working Paper 164.</a:t>
            </a:r>
          </a:p>
        </p:txBody>
      </p:sp>
    </p:spTree>
    <p:extLst>
      <p:ext uri="{BB962C8B-B14F-4D97-AF65-F5344CB8AC3E}">
        <p14:creationId xmlns:p14="http://schemas.microsoft.com/office/powerpoint/2010/main" val="568240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98906" y="57071"/>
            <a:ext cx="9407094" cy="763599"/>
          </a:xfrm>
          <a:prstGeom prst="rect">
            <a:avLst/>
          </a:prstGeom>
          <a:noFill/>
          <a:ln>
            <a:noFill/>
          </a:ln>
        </p:spPr>
        <p:txBody>
          <a:bodyPr vert="horz" lIns="121900" tIns="121900" rIns="121900" bIns="121900" rtlCol="0" anchor="t" anchorCtr="0">
            <a:noAutofit/>
          </a:bodyPr>
          <a:lstStyle/>
          <a:p>
            <a:pPr>
              <a:buSzPct val="25000"/>
            </a:pPr>
            <a:r>
              <a:rPr lang="en-US" sz="3600" b="1" dirty="0">
                <a:solidFill>
                  <a:schemeClr val="accent1">
                    <a:lumMod val="50000"/>
                  </a:schemeClr>
                </a:solidFill>
                <a:latin typeface="+mn-lt"/>
              </a:rPr>
              <a:t>Key opportunities for transformative change </a:t>
            </a:r>
            <a:endParaRPr lang="en" dirty="0">
              <a:solidFill>
                <a:srgbClr val="073763"/>
              </a:solidFill>
              <a:latin typeface="Anton"/>
              <a:ea typeface="Anton"/>
              <a:cs typeface="Anton"/>
              <a:sym typeface="Anton"/>
            </a:endParaRPr>
          </a:p>
        </p:txBody>
      </p:sp>
      <p:sp>
        <p:nvSpPr>
          <p:cNvPr id="68" name="Shape 68"/>
          <p:cNvSpPr txBox="1">
            <a:spLocks noGrp="1"/>
          </p:cNvSpPr>
          <p:nvPr>
            <p:ph type="body" idx="1"/>
          </p:nvPr>
        </p:nvSpPr>
        <p:spPr>
          <a:xfrm>
            <a:off x="321340" y="1499057"/>
            <a:ext cx="6580203" cy="1054221"/>
          </a:xfrm>
          <a:prstGeom prst="rect">
            <a:avLst/>
          </a:prstGeom>
          <a:noFill/>
          <a:ln>
            <a:noFill/>
          </a:ln>
        </p:spPr>
        <p:txBody>
          <a:bodyPr vert="horz" lIns="121900" tIns="121900" rIns="121900" bIns="121900" rtlCol="0" anchor="t" anchorCtr="0">
            <a:noAutofit/>
          </a:bodyPr>
          <a:lstStyle/>
          <a:p>
            <a:pPr indent="0">
              <a:spcAft>
                <a:spcPts val="0"/>
              </a:spcAft>
              <a:buSzPct val="25000"/>
              <a:buNone/>
            </a:pPr>
            <a:r>
              <a:rPr lang="en" b="1" dirty="0">
                <a:solidFill>
                  <a:srgbClr val="073763"/>
                </a:solidFill>
                <a:latin typeface="PT Serif"/>
                <a:ea typeface="PT Serif"/>
                <a:cs typeface="PT Serif"/>
                <a:sym typeface="PT Serif"/>
              </a:rPr>
              <a:t>Digitalization as drivers for change</a:t>
            </a:r>
          </a:p>
          <a:p>
            <a:pPr indent="0">
              <a:spcAft>
                <a:spcPts val="0"/>
              </a:spcAft>
              <a:buSzPct val="25000"/>
              <a:buNone/>
            </a:pPr>
            <a:endParaRPr lang="en" b="1" dirty="0">
              <a:solidFill>
                <a:srgbClr val="073763"/>
              </a:solidFill>
              <a:latin typeface="PT Serif"/>
              <a:ea typeface="PT Serif"/>
              <a:cs typeface="PT Serif"/>
              <a:sym typeface="PT Serif"/>
            </a:endParaRPr>
          </a:p>
          <a:p>
            <a:pPr>
              <a:spcAft>
                <a:spcPts val="0"/>
              </a:spcAft>
              <a:buSzPct val="25000"/>
              <a:buFont typeface="Wingdings" panose="05000000000000000000" pitchFamily="2" charset="2"/>
              <a:buChar char="Ø"/>
            </a:pPr>
            <a:r>
              <a:rPr lang="en-US" dirty="0">
                <a:solidFill>
                  <a:srgbClr val="073763"/>
                </a:solidFill>
                <a:latin typeface="PT Serif"/>
                <a:ea typeface="PT Serif"/>
                <a:cs typeface="PT Serif"/>
                <a:sym typeface="PT Serif"/>
              </a:rPr>
              <a:t>Digitalization is driving sustainable energy transitions in cities</a:t>
            </a:r>
          </a:p>
          <a:p>
            <a:pPr>
              <a:spcAft>
                <a:spcPts val="0"/>
              </a:spcAft>
              <a:buSzPct val="25000"/>
              <a:buFont typeface="Wingdings" panose="05000000000000000000" pitchFamily="2" charset="2"/>
              <a:buChar char="Ø"/>
            </a:pPr>
            <a:endParaRPr lang="en-US" dirty="0">
              <a:solidFill>
                <a:srgbClr val="073763"/>
              </a:solidFill>
              <a:latin typeface="PT Serif"/>
              <a:ea typeface="PT Serif"/>
              <a:cs typeface="PT Serif"/>
              <a:sym typeface="PT Serif"/>
            </a:endParaRPr>
          </a:p>
          <a:p>
            <a:pPr>
              <a:spcAft>
                <a:spcPts val="0"/>
              </a:spcAft>
              <a:buSzPct val="25000"/>
              <a:buFont typeface="Wingdings" panose="05000000000000000000" pitchFamily="2" charset="2"/>
              <a:buChar char="Ø"/>
            </a:pPr>
            <a:r>
              <a:rPr lang="en-US" dirty="0">
                <a:solidFill>
                  <a:srgbClr val="073763"/>
                </a:solidFill>
                <a:latin typeface="PT Serif"/>
                <a:ea typeface="PT Serif"/>
                <a:cs typeface="PT Serif"/>
                <a:sym typeface="PT Serif"/>
              </a:rPr>
              <a:t>Digitalization and smart controls can reduce emissions from buildings by 350 Mt CO2 by 2050</a:t>
            </a:r>
          </a:p>
          <a:p>
            <a:pPr indent="0">
              <a:spcAft>
                <a:spcPts val="0"/>
              </a:spcAft>
              <a:buSzPct val="25000"/>
              <a:buNone/>
            </a:pPr>
            <a:endParaRPr lang="en" dirty="0">
              <a:solidFill>
                <a:srgbClr val="073763"/>
              </a:solidFill>
              <a:latin typeface="PT Serif"/>
              <a:ea typeface="PT Serif"/>
              <a:cs typeface="PT Serif"/>
              <a:sym typeface="PT Serif"/>
            </a:endParaRPr>
          </a:p>
        </p:txBody>
      </p:sp>
      <p:sp>
        <p:nvSpPr>
          <p:cNvPr id="3" name="Rectangle 2"/>
          <p:cNvSpPr/>
          <p:nvPr/>
        </p:nvSpPr>
        <p:spPr>
          <a:xfrm>
            <a:off x="6768656" y="1439669"/>
            <a:ext cx="4855779" cy="276999"/>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1092543" y="57071"/>
            <a:ext cx="1019916" cy="1412857"/>
          </a:xfrm>
          <a:prstGeom prst="rect">
            <a:avLst/>
          </a:prstGeom>
        </p:spPr>
      </p:pic>
      <p:pic>
        <p:nvPicPr>
          <p:cNvPr id="8" name="Content Placeholder 3"/>
          <p:cNvPicPr>
            <a:picLocks noChangeAspect="1"/>
          </p:cNvPicPr>
          <p:nvPr/>
        </p:nvPicPr>
        <p:blipFill>
          <a:blip r:embed="rId4"/>
          <a:stretch>
            <a:fillRect/>
          </a:stretch>
        </p:blipFill>
        <p:spPr>
          <a:xfrm>
            <a:off x="7211024" y="1518345"/>
            <a:ext cx="4901435" cy="5139600"/>
          </a:xfrm>
          <a:prstGeom prst="rect">
            <a:avLst/>
          </a:prstGeom>
          <a:noFill/>
          <a:ln>
            <a:noFill/>
          </a:ln>
        </p:spPr>
      </p:pic>
      <p:sp>
        <p:nvSpPr>
          <p:cNvPr id="9" name="Rectangle 8"/>
          <p:cNvSpPr/>
          <p:nvPr/>
        </p:nvSpPr>
        <p:spPr>
          <a:xfrm>
            <a:off x="0" y="6457890"/>
            <a:ext cx="50292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IEA (2021). Empowering Cities for a Net Zero Future: Unlocking resilient, smart, sustainable urban energy systems, IEA, July 2021</a:t>
            </a:r>
          </a:p>
        </p:txBody>
      </p:sp>
    </p:spTree>
    <p:extLst>
      <p:ext uri="{BB962C8B-B14F-4D97-AF65-F5344CB8AC3E}">
        <p14:creationId xmlns:p14="http://schemas.microsoft.com/office/powerpoint/2010/main" val="3403997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97560" y="926533"/>
            <a:ext cx="6426463" cy="1268680"/>
          </a:xfrm>
          <a:prstGeom prst="rect">
            <a:avLst/>
          </a:prstGeom>
          <a:noFill/>
          <a:ln>
            <a:noFill/>
          </a:ln>
        </p:spPr>
        <p:txBody>
          <a:bodyPr vert="horz" lIns="121900" tIns="121900" rIns="121900" bIns="121900" rtlCol="0" anchor="t" anchorCtr="0">
            <a:noAutofit/>
          </a:bodyPr>
          <a:lstStyle/>
          <a:p>
            <a:pPr>
              <a:buSzPct val="25000"/>
            </a:pPr>
            <a:r>
              <a:rPr lang="en-US" sz="2400" b="1" dirty="0">
                <a:solidFill>
                  <a:srgbClr val="073763"/>
                </a:solidFill>
                <a:latin typeface="PT Serif"/>
                <a:ea typeface="Anton"/>
                <a:cs typeface="Anton"/>
                <a:sym typeface="Anton"/>
              </a:rPr>
              <a:t>Bridging m</a:t>
            </a:r>
            <a:r>
              <a:rPr lang="en" sz="2400" b="1" dirty="0">
                <a:solidFill>
                  <a:srgbClr val="073763"/>
                </a:solidFill>
                <a:latin typeface="PT Serif"/>
                <a:ea typeface="Anton"/>
                <a:cs typeface="Anton"/>
                <a:sym typeface="Anton"/>
              </a:rPr>
              <a:t>itigation potential’s policy and governance paradox </a:t>
            </a:r>
          </a:p>
        </p:txBody>
      </p:sp>
      <p:sp>
        <p:nvSpPr>
          <p:cNvPr id="7" name="TextBox 6"/>
          <p:cNvSpPr txBox="1"/>
          <p:nvPr/>
        </p:nvSpPr>
        <p:spPr>
          <a:xfrm>
            <a:off x="7837324" y="6383594"/>
            <a:ext cx="2879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Source: Global Energy Assessment, KM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Seto, Dhakal et al. (2014), IPCC AR5</a:t>
            </a:r>
          </a:p>
        </p:txBody>
      </p:sp>
      <p:sp>
        <p:nvSpPr>
          <p:cNvPr id="10" name="Title 1"/>
          <p:cNvSpPr txBox="1">
            <a:spLocks/>
          </p:cNvSpPr>
          <p:nvPr/>
        </p:nvSpPr>
        <p:spPr bwMode="auto">
          <a:xfrm>
            <a:off x="300159" y="2732217"/>
            <a:ext cx="1967016" cy="211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70C0"/>
                </a:solidFill>
                <a:effectLst/>
                <a:uLnTx/>
                <a:uFillTx/>
                <a:latin typeface="Arial" charset="0"/>
                <a:ea typeface="ＭＳ Ｐゴシック" pitchFamily="50" charset="-128"/>
                <a:cs typeface="Arial" charset="0"/>
              </a:rPr>
              <a:t>Largest mitigation come from </a:t>
            </a:r>
            <a:r>
              <a:rPr kumimoji="0" lang="en-US" sz="2133" b="0" i="0" u="sng" strike="noStrike" kern="1200" cap="none" spc="0" normalizeH="0" baseline="0" noProof="0" dirty="0">
                <a:ln>
                  <a:noFill/>
                </a:ln>
                <a:solidFill>
                  <a:srgbClr val="0070C0"/>
                </a:solidFill>
                <a:effectLst/>
                <a:uLnTx/>
                <a:uFillTx/>
                <a:latin typeface="Arial" charset="0"/>
                <a:ea typeface="ＭＳ Ｐゴシック" pitchFamily="50" charset="-128"/>
                <a:cs typeface="Arial" charset="0"/>
              </a:rPr>
              <a:t>systemic change</a:t>
            </a:r>
            <a:endParaRPr kumimoji="0" lang="en-US" sz="2133" b="0" i="0" u="none" strike="noStrike" kern="1200" cap="none" spc="0" normalizeH="0" baseline="0" noProof="0" dirty="0">
              <a:ln>
                <a:noFill/>
              </a:ln>
              <a:solidFill>
                <a:srgbClr val="0070C0"/>
              </a:solidFill>
              <a:effectLst/>
              <a:uLnTx/>
              <a:uFillTx/>
              <a:latin typeface="Arial" charset="0"/>
              <a:ea typeface="+mn-ea"/>
              <a:cs typeface="Arial" charset="0"/>
            </a:endParaRPr>
          </a:p>
        </p:txBody>
      </p:sp>
      <p:sp>
        <p:nvSpPr>
          <p:cNvPr id="15" name="Rectangle 14"/>
          <p:cNvSpPr/>
          <p:nvPr/>
        </p:nvSpPr>
        <p:spPr>
          <a:xfrm>
            <a:off x="8821206" y="2941723"/>
            <a:ext cx="2654601" cy="23899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50" charset="-128"/>
                <a:cs typeface="Arial" panose="020B0604020202020204" pitchFamily="34" charset="0"/>
              </a:rPr>
              <a:t>But systemic change requires overcoming policy fragmentation and dispersed, uncoordinated decision making</a:t>
            </a:r>
            <a:endParaRPr kumimoji="0" lang="en-US" sz="2133"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169774" y="2195213"/>
            <a:ext cx="6507340" cy="3874109"/>
          </a:xfrm>
          <a:prstGeom prst="rect">
            <a:avLst/>
          </a:prstGeom>
        </p:spPr>
      </p:pic>
      <p:sp>
        <p:nvSpPr>
          <p:cNvPr id="2" name="Rectangle 1"/>
          <p:cNvSpPr/>
          <p:nvPr/>
        </p:nvSpPr>
        <p:spPr>
          <a:xfrm>
            <a:off x="672656" y="63713"/>
            <a:ext cx="10594058" cy="6667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chemeClr val="accent1">
                    <a:lumMod val="50000"/>
                  </a:schemeClr>
                </a:solidFill>
                <a:latin typeface="+mn-lt"/>
              </a:rPr>
              <a:t>Key opportunities for transformative change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622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0AEFE1-80AB-AC99-37AC-3E17CB4EE82E}"/>
              </a:ext>
            </a:extLst>
          </p:cNvPr>
          <p:cNvSpPr>
            <a:spLocks noGrp="1"/>
          </p:cNvSpPr>
          <p:nvPr>
            <p:ph type="title"/>
          </p:nvPr>
        </p:nvSpPr>
        <p:spPr>
          <a:xfrm>
            <a:off x="838200" y="643467"/>
            <a:ext cx="2951205" cy="5571066"/>
          </a:xfrm>
        </p:spPr>
        <p:txBody>
          <a:bodyPr>
            <a:normAutofit/>
          </a:bodyPr>
          <a:lstStyle/>
          <a:p>
            <a:r>
              <a:rPr lang="en-US">
                <a:solidFill>
                  <a:srgbClr val="FFFFFF"/>
                </a:solidFill>
              </a:rPr>
              <a:t>Where do we go from here !!</a:t>
            </a:r>
          </a:p>
        </p:txBody>
      </p:sp>
      <p:graphicFrame>
        <p:nvGraphicFramePr>
          <p:cNvPr id="5" name="Content Placeholder 2">
            <a:extLst>
              <a:ext uri="{FF2B5EF4-FFF2-40B4-BE49-F238E27FC236}">
                <a16:creationId xmlns:a16="http://schemas.microsoft.com/office/drawing/2014/main" id="{22B24A63-4483-6B3D-CDE5-88E8AE30277B}"/>
              </a:ext>
            </a:extLst>
          </p:cNvPr>
          <p:cNvGraphicFramePr>
            <a:graphicFrameLocks noGrp="1"/>
          </p:cNvGraphicFramePr>
          <p:nvPr>
            <p:ph idx="1"/>
            <p:extLst>
              <p:ext uri="{D42A27DB-BD31-4B8C-83A1-F6EECF244321}">
                <p14:modId xmlns:p14="http://schemas.microsoft.com/office/powerpoint/2010/main" val="3000350759"/>
              </p:ext>
            </p:extLst>
          </p:nvPr>
        </p:nvGraphicFramePr>
        <p:xfrm>
          <a:off x="4512467" y="643466"/>
          <a:ext cx="751046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9040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A94D-15C1-2BAE-CD6A-42BB428EE1D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D63E964F-D3D4-FB21-C4C9-38584C7A91D0}"/>
              </a:ext>
            </a:extLst>
          </p:cNvPr>
          <p:cNvSpPr>
            <a:spLocks noGrp="1"/>
          </p:cNvSpPr>
          <p:nvPr>
            <p:ph idx="1"/>
          </p:nvPr>
        </p:nvSpPr>
        <p:spPr/>
        <p:txBody>
          <a:bodyPr/>
          <a:lstStyle/>
          <a:p>
            <a:r>
              <a:rPr lang="en-US" dirty="0">
                <a:hlinkClick r:id="rId2"/>
              </a:rPr>
              <a:t>Shobhakar.Dhakal@gmail.com</a:t>
            </a:r>
            <a:endParaRPr lang="en-US" dirty="0"/>
          </a:p>
          <a:p>
            <a:r>
              <a:rPr lang="en-US" dirty="0">
                <a:hlinkClick r:id="rId3"/>
              </a:rPr>
              <a:t>Shobhakar@ait.ac.th</a:t>
            </a:r>
            <a:r>
              <a:rPr lang="en-US" dirty="0"/>
              <a:t> </a:t>
            </a:r>
          </a:p>
        </p:txBody>
      </p:sp>
    </p:spTree>
    <p:extLst>
      <p:ext uri="{BB962C8B-B14F-4D97-AF65-F5344CB8AC3E}">
        <p14:creationId xmlns:p14="http://schemas.microsoft.com/office/powerpoint/2010/main" val="2655350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ctrTitle"/>
          </p:nvPr>
        </p:nvSpPr>
        <p:spPr>
          <a:xfrm>
            <a:off x="402593" y="947267"/>
            <a:ext cx="11419752" cy="668984"/>
          </a:xfrm>
        </p:spPr>
        <p:txBody>
          <a:bodyPr/>
          <a:lstStyle/>
          <a:p>
            <a:r>
              <a:rPr lang="en-US" dirty="0"/>
              <a:t>There are options available now in all sectors that can at least halve emission by 2030 (of 2019)</a:t>
            </a:r>
          </a:p>
        </p:txBody>
      </p:sp>
      <p:sp>
        <p:nvSpPr>
          <p:cNvPr id="6" name="TextBox 5"/>
          <p:cNvSpPr txBox="1"/>
          <p:nvPr/>
        </p:nvSpPr>
        <p:spPr>
          <a:xfrm>
            <a:off x="557939" y="1983784"/>
            <a:ext cx="10693830" cy="47705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rPr>
              <a:t>Options to reduce GHG emissions by at least half of the 2019 level by 2030 are available at a cost of USD100 tCO2-eq or less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rPr>
              <a:t>Options costing less than USD20 tCO2-eq make up more than half of the 2030 reduction potential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rPr>
              <a:t>The monetary benefits of a small number of options exceed their costs </a:t>
            </a:r>
            <a:r>
              <a:rPr kumimoji="0" lang="en-US" sz="2000" b="0" i="1" u="none" strike="noStrike" kern="1200" cap="none" spc="0" normalizeH="0" baseline="0" noProof="0" dirty="0">
                <a:ln>
                  <a:noFill/>
                </a:ln>
                <a:solidFill>
                  <a:srgbClr val="464749"/>
                </a:solidFill>
                <a:effectLst/>
                <a:uLnTx/>
                <a:uFillTx/>
                <a:latin typeface="Arial" panose="020B0604020202020204"/>
                <a:ea typeface="+mn-ea"/>
                <a:cs typeface="+mn-cs"/>
              </a:rPr>
              <a:t>(Solar and wind energy, energy efficiency improvements, natural habitat conservation and methane emissions reductions)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rPr>
              <a:t>Limiting warming to 2°C would cost only few percentage point (4.5% or less) of GDP while projected GDP would increase by about 100% over 2020-50 </a:t>
            </a:r>
            <a:r>
              <a:rPr kumimoji="0" lang="en-US" sz="2000" b="0" i="1" u="none" strike="noStrike" kern="1200" cap="none" spc="0" normalizeH="0" baseline="0" noProof="0" dirty="0">
                <a:ln>
                  <a:noFill/>
                </a:ln>
                <a:solidFill>
                  <a:srgbClr val="464749"/>
                </a:solidFill>
                <a:effectLst/>
                <a:uLnTx/>
                <a:uFillTx/>
                <a:latin typeface="Arial" panose="020B0604020202020204"/>
                <a:ea typeface="+mn-ea"/>
                <a:cs typeface="+mn-cs"/>
              </a:rPr>
              <a:t>(this does not include economic benefits of reduced adaptation costs or avoided climate impacts)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647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0804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11fb2f0268a_2_252"/>
          <p:cNvSpPr txBox="1">
            <a:spLocks noGrp="1"/>
          </p:cNvSpPr>
          <p:nvPr>
            <p:ph type="ctrTitle"/>
          </p:nvPr>
        </p:nvSpPr>
        <p:spPr>
          <a:prstGeom prst="rect">
            <a:avLst/>
          </a:prstGeom>
          <a:noFill/>
          <a:ln>
            <a:noFill/>
          </a:ln>
        </p:spPr>
        <p:txBody>
          <a:bodyPr spcFirstLastPara="1" vert="horz" wrap="square" lIns="0" tIns="0" rIns="0" bIns="0" rtlCol="0" anchor="ctr" anchorCtr="0">
            <a:noAutofit/>
          </a:bodyPr>
          <a:lstStyle/>
          <a:p>
            <a:pPr>
              <a:lnSpc>
                <a:spcPct val="81250"/>
              </a:lnSpc>
              <a:buSzPts val="2400"/>
              <a:buNone/>
            </a:pPr>
            <a:r>
              <a:rPr lang="en-GB" sz="3200"/>
              <a:t>Mitigation options in urban areas</a:t>
            </a:r>
            <a:endParaRPr/>
          </a:p>
        </p:txBody>
      </p:sp>
      <p:pic>
        <p:nvPicPr>
          <p:cNvPr id="563" name="Google Shape;563;g11fb2f0268a_2_252"/>
          <p:cNvPicPr preferRelativeResize="0"/>
          <p:nvPr/>
        </p:nvPicPr>
        <p:blipFill rotWithShape="1">
          <a:blip r:embed="rId3">
            <a:alphaModFix/>
          </a:blip>
          <a:srcRect l="-167" r="1925"/>
          <a:stretch/>
        </p:blipFill>
        <p:spPr>
          <a:xfrm>
            <a:off x="304801" y="2646634"/>
            <a:ext cx="11493636" cy="2341941"/>
          </a:xfrm>
          <a:prstGeom prst="rect">
            <a:avLst/>
          </a:prstGeom>
          <a:noFill/>
          <a:ln>
            <a:noFill/>
          </a:ln>
        </p:spPr>
      </p:pic>
      <p:sp>
        <p:nvSpPr>
          <p:cNvPr id="564" name="Google Shape;564;g11fb2f0268a_2_252"/>
          <p:cNvSpPr/>
          <p:nvPr/>
        </p:nvSpPr>
        <p:spPr>
          <a:xfrm>
            <a:off x="299800" y="3848100"/>
            <a:ext cx="11592400" cy="366400"/>
          </a:xfrm>
          <a:prstGeom prst="rect">
            <a:avLst/>
          </a:prstGeom>
          <a:noFill/>
          <a:ln w="19050" cap="flat" cmpd="sng">
            <a:solidFill>
              <a:srgbClr val="5492C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492CD"/>
              </a:solidFill>
              <a:effectLst/>
              <a:uLnTx/>
              <a:uFillTx/>
              <a:latin typeface="Arial" panose="020B0604020202020204"/>
              <a:ea typeface="+mn-ea"/>
              <a:cs typeface="+mn-cs"/>
            </a:endParaRPr>
          </a:p>
        </p:txBody>
      </p:sp>
      <p:pic>
        <p:nvPicPr>
          <p:cNvPr id="565" name="Google Shape;565;g11fb2f0268a_2_252"/>
          <p:cNvPicPr preferRelativeResize="0"/>
          <p:nvPr/>
        </p:nvPicPr>
        <p:blipFill rotWithShape="1">
          <a:blip r:embed="rId4">
            <a:alphaModFix/>
          </a:blip>
          <a:srcRect l="445" r="445"/>
          <a:stretch/>
        </p:blipFill>
        <p:spPr>
          <a:xfrm>
            <a:off x="5755967" y="1732233"/>
            <a:ext cx="6220135" cy="924331"/>
          </a:xfrm>
          <a:prstGeom prst="rect">
            <a:avLst/>
          </a:prstGeom>
          <a:noFill/>
          <a:ln>
            <a:noFill/>
          </a:ln>
        </p:spPr>
      </p:pic>
      <p:pic>
        <p:nvPicPr>
          <p:cNvPr id="4" name="Picture 3"/>
          <p:cNvPicPr>
            <a:picLocks noChangeAspect="1"/>
          </p:cNvPicPr>
          <p:nvPr/>
        </p:nvPicPr>
        <p:blipFill>
          <a:blip r:embed="rId5"/>
          <a:stretch>
            <a:fillRect/>
          </a:stretch>
        </p:blipFill>
        <p:spPr>
          <a:xfrm>
            <a:off x="2757714" y="5207614"/>
            <a:ext cx="6264368" cy="1650386"/>
          </a:xfrm>
          <a:prstGeom prst="rect">
            <a:avLst/>
          </a:prstGeom>
        </p:spPr>
      </p:pic>
    </p:spTree>
    <p:extLst>
      <p:ext uri="{BB962C8B-B14F-4D97-AF65-F5344CB8AC3E}">
        <p14:creationId xmlns:p14="http://schemas.microsoft.com/office/powerpoint/2010/main" val="2374480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2DC8-6077-F491-A3F8-FCB8DEA90086}"/>
              </a:ext>
            </a:extLst>
          </p:cNvPr>
          <p:cNvSpPr>
            <a:spLocks noGrp="1"/>
          </p:cNvSpPr>
          <p:nvPr>
            <p:ph type="title"/>
          </p:nvPr>
        </p:nvSpPr>
        <p:spPr>
          <a:xfrm>
            <a:off x="687729" y="18255"/>
            <a:ext cx="8706994" cy="1325563"/>
          </a:xfrm>
        </p:spPr>
        <p:txBody>
          <a:bodyPr>
            <a:normAutofit/>
          </a:bodyPr>
          <a:lstStyle/>
          <a:p>
            <a:r>
              <a:rPr lang="en-US" sz="3600" dirty="0"/>
              <a:t>Lack of scientific studies on future scenario of urban emissions and mitigation potentials </a:t>
            </a:r>
          </a:p>
        </p:txBody>
      </p:sp>
      <p:pic>
        <p:nvPicPr>
          <p:cNvPr id="5" name="Content Placeholder 4">
            <a:extLst>
              <a:ext uri="{FF2B5EF4-FFF2-40B4-BE49-F238E27FC236}">
                <a16:creationId xmlns:a16="http://schemas.microsoft.com/office/drawing/2014/main" id="{CEA13EE2-6A04-BE09-0CC7-4F10535EEEA0}"/>
              </a:ext>
            </a:extLst>
          </p:cNvPr>
          <p:cNvPicPr>
            <a:picLocks noGrp="1" noChangeAspect="1"/>
          </p:cNvPicPr>
          <p:nvPr>
            <p:ph idx="1"/>
          </p:nvPr>
        </p:nvPicPr>
        <p:blipFill>
          <a:blip r:embed="rId2"/>
          <a:stretch>
            <a:fillRect/>
          </a:stretch>
        </p:blipFill>
        <p:spPr>
          <a:xfrm>
            <a:off x="84219" y="1343818"/>
            <a:ext cx="5189702" cy="3980536"/>
          </a:xfrm>
        </p:spPr>
      </p:pic>
      <p:sp>
        <p:nvSpPr>
          <p:cNvPr id="7" name="TextBox 6">
            <a:extLst>
              <a:ext uri="{FF2B5EF4-FFF2-40B4-BE49-F238E27FC236}">
                <a16:creationId xmlns:a16="http://schemas.microsoft.com/office/drawing/2014/main" id="{04F2149B-63D7-3C78-9572-DD1782BB3CA1}"/>
              </a:ext>
            </a:extLst>
          </p:cNvPr>
          <p:cNvSpPr txBox="1"/>
          <p:nvPr/>
        </p:nvSpPr>
        <p:spPr>
          <a:xfrm>
            <a:off x="289739" y="5586304"/>
            <a:ext cx="477866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Reference scenario and mitigation potential for global urban areas in the residential and commercial building, transport, waste, and material production sectors</a:t>
            </a:r>
          </a:p>
        </p:txBody>
      </p:sp>
      <p:pic>
        <p:nvPicPr>
          <p:cNvPr id="11" name="Picture 10">
            <a:extLst>
              <a:ext uri="{FF2B5EF4-FFF2-40B4-BE49-F238E27FC236}">
                <a16:creationId xmlns:a16="http://schemas.microsoft.com/office/drawing/2014/main" id="{FEDCD59F-F19F-7EB0-B35C-9A39B523D43C}"/>
              </a:ext>
            </a:extLst>
          </p:cNvPr>
          <p:cNvPicPr>
            <a:picLocks noChangeAspect="1"/>
          </p:cNvPicPr>
          <p:nvPr/>
        </p:nvPicPr>
        <p:blipFill>
          <a:blip r:embed="rId3"/>
          <a:stretch>
            <a:fillRect/>
          </a:stretch>
        </p:blipFill>
        <p:spPr>
          <a:xfrm>
            <a:off x="5429284" y="1394076"/>
            <a:ext cx="6504215" cy="2963721"/>
          </a:xfrm>
          <a:prstGeom prst="rect">
            <a:avLst/>
          </a:prstGeom>
        </p:spPr>
      </p:pic>
      <p:sp>
        <p:nvSpPr>
          <p:cNvPr id="13" name="TextBox 12">
            <a:extLst>
              <a:ext uri="{FF2B5EF4-FFF2-40B4-BE49-F238E27FC236}">
                <a16:creationId xmlns:a16="http://schemas.microsoft.com/office/drawing/2014/main" id="{38B9042D-6F65-996B-D33A-C58EFA062F2B}"/>
              </a:ext>
            </a:extLst>
          </p:cNvPr>
          <p:cNvSpPr txBox="1"/>
          <p:nvPr/>
        </p:nvSpPr>
        <p:spPr>
          <a:xfrm>
            <a:off x="5945529" y="4405254"/>
            <a:ext cx="57612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Urban infrastructure-based CO2-eq emission mitigation wedges</a:t>
            </a:r>
          </a:p>
        </p:txBody>
      </p:sp>
      <p:sp>
        <p:nvSpPr>
          <p:cNvPr id="15" name="TextBox 14">
            <a:extLst>
              <a:ext uri="{FF2B5EF4-FFF2-40B4-BE49-F238E27FC236}">
                <a16:creationId xmlns:a16="http://schemas.microsoft.com/office/drawing/2014/main" id="{EEFEF9D4-3DED-1B37-01B5-3C83ECB6439C}"/>
              </a:ext>
            </a:extLst>
          </p:cNvPr>
          <p:cNvSpPr txBox="1"/>
          <p:nvPr/>
        </p:nvSpPr>
        <p:spPr>
          <a:xfrm>
            <a:off x="5945529" y="4644029"/>
            <a:ext cx="236702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Creutzig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et al. (2016)</a:t>
            </a:r>
          </a:p>
        </p:txBody>
      </p:sp>
      <p:pic>
        <p:nvPicPr>
          <p:cNvPr id="16" name="Picture 15">
            <a:extLst>
              <a:ext uri="{FF2B5EF4-FFF2-40B4-BE49-F238E27FC236}">
                <a16:creationId xmlns:a16="http://schemas.microsoft.com/office/drawing/2014/main" id="{83CDD9E3-3F49-D09E-05A6-2488DE449332}"/>
              </a:ext>
            </a:extLst>
          </p:cNvPr>
          <p:cNvPicPr>
            <a:picLocks noChangeAspect="1"/>
          </p:cNvPicPr>
          <p:nvPr/>
        </p:nvPicPr>
        <p:blipFill>
          <a:blip r:embed="rId4"/>
          <a:stretch>
            <a:fillRect/>
          </a:stretch>
        </p:blipFill>
        <p:spPr>
          <a:xfrm>
            <a:off x="9343103" y="4844501"/>
            <a:ext cx="2848897" cy="1974428"/>
          </a:xfrm>
          <a:prstGeom prst="rect">
            <a:avLst/>
          </a:prstGeom>
        </p:spPr>
      </p:pic>
    </p:spTree>
    <p:extLst>
      <p:ext uri="{BB962C8B-B14F-4D97-AF65-F5344CB8AC3E}">
        <p14:creationId xmlns:p14="http://schemas.microsoft.com/office/powerpoint/2010/main" val="4217296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16028" y="125128"/>
            <a:ext cx="8349865" cy="6609146"/>
          </a:xfrm>
          <a:prstGeom prst="rect">
            <a:avLst/>
          </a:prstGeom>
        </p:spPr>
      </p:pic>
      <p:sp>
        <p:nvSpPr>
          <p:cNvPr id="5" name="Rectangle 4"/>
          <p:cNvSpPr/>
          <p:nvPr/>
        </p:nvSpPr>
        <p:spPr>
          <a:xfrm>
            <a:off x="2951748" y="705398"/>
            <a:ext cx="455595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Broekhoff</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Piggot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 Erickson, P. 2018. Building Thriving, Low-Carbon Cities: An Overview of Policy Options for National Governments. Coalition for Urban Transitions. London and Washington, DC. Available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http://newclimateeconomy.net/content/cities-working-papers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6523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1"/>
          </p:nvPr>
        </p:nvPicPr>
        <p:blipFill>
          <a:blip r:embed="rId3"/>
          <a:stretch>
            <a:fillRect/>
          </a:stretch>
        </p:blipFill>
        <p:spPr>
          <a:xfrm>
            <a:off x="1355724" y="803659"/>
            <a:ext cx="9083675" cy="5776853"/>
          </a:xfrm>
          <a:prstGeom prst="rect">
            <a:avLst/>
          </a:prstGeom>
        </p:spPr>
      </p:pic>
    </p:spTree>
    <p:extLst>
      <p:ext uri="{BB962C8B-B14F-4D97-AF65-F5344CB8AC3E}">
        <p14:creationId xmlns:p14="http://schemas.microsoft.com/office/powerpoint/2010/main" val="709266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17372" y="229697"/>
            <a:ext cx="6237514" cy="6624337"/>
          </a:xfrm>
          <a:prstGeom prst="rect">
            <a:avLst/>
          </a:prstGeom>
        </p:spPr>
      </p:pic>
      <p:sp>
        <p:nvSpPr>
          <p:cNvPr id="5" name="Rectangle 4"/>
          <p:cNvSpPr/>
          <p:nvPr/>
        </p:nvSpPr>
        <p:spPr>
          <a:xfrm>
            <a:off x="0" y="6457890"/>
            <a:ext cx="50292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IEA (2021). Empowering Cities for a Net Zero Future: Unlocking resilient, smart, sustainable urban energy systems, IEA, July 2021</a:t>
            </a:r>
          </a:p>
        </p:txBody>
      </p:sp>
    </p:spTree>
    <p:extLst>
      <p:ext uri="{BB962C8B-B14F-4D97-AF65-F5344CB8AC3E}">
        <p14:creationId xmlns:p14="http://schemas.microsoft.com/office/powerpoint/2010/main" val="175680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ctrTitle"/>
          </p:nvPr>
        </p:nvSpPr>
        <p:spPr>
          <a:xfrm>
            <a:off x="371596" y="776785"/>
            <a:ext cx="11531102" cy="880631"/>
          </a:xfrm>
        </p:spPr>
        <p:txBody>
          <a:bodyPr/>
          <a:lstStyle/>
          <a:p>
            <a:r>
              <a:rPr lang="en-US" sz="2400" dirty="0"/>
              <a:t>Historic anthropogenic CO2 emission and cumulative CO2 emissions (1850–2019) and remaining carbon budgets for limiting warming to 1.5°C and 2°C</a:t>
            </a:r>
          </a:p>
        </p:txBody>
      </p:sp>
      <p:pic>
        <p:nvPicPr>
          <p:cNvPr id="6" name="Picture 5"/>
          <p:cNvPicPr>
            <a:picLocks noChangeAspect="1"/>
          </p:cNvPicPr>
          <p:nvPr/>
        </p:nvPicPr>
        <p:blipFill>
          <a:blip r:embed="rId3"/>
          <a:stretch>
            <a:fillRect/>
          </a:stretch>
        </p:blipFill>
        <p:spPr>
          <a:xfrm>
            <a:off x="246213" y="1827897"/>
            <a:ext cx="10432119" cy="4123579"/>
          </a:xfrm>
          <a:prstGeom prst="rect">
            <a:avLst/>
          </a:prstGeom>
        </p:spPr>
      </p:pic>
      <p:sp>
        <p:nvSpPr>
          <p:cNvPr id="7" name="Rectangle 6"/>
          <p:cNvSpPr/>
          <p:nvPr/>
        </p:nvSpPr>
        <p:spPr>
          <a:xfrm>
            <a:off x="371596" y="6119336"/>
            <a:ext cx="1153110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Arial" panose="020B0604020202020204"/>
                <a:ea typeface="+mn-ea"/>
                <a:cs typeface="+mn-cs"/>
              </a:rPr>
              <a:t>Cumulative net CO2 emissions of the last decade (2010–2019) are about the same size as the remaining carbon budget for keeping warming to 1.5°C </a:t>
            </a:r>
            <a:r>
              <a:rPr kumimoji="0" lang="en-US" sz="1800" b="1" i="0" u="none" strike="noStrike" kern="1200" cap="none" spc="0" normalizeH="0" baseline="0" noProof="0" dirty="0">
                <a:ln>
                  <a:noFill/>
                </a:ln>
                <a:solidFill>
                  <a:srgbClr val="003366"/>
                </a:solidFill>
                <a:effectLst/>
                <a:uLnTx/>
                <a:uFillTx/>
                <a:latin typeface="Arial" panose="020B0604020202020204"/>
                <a:ea typeface="+mn-ea"/>
                <a:cs typeface="+mn-cs"/>
                <a:sym typeface="Wingdings" panose="05000000000000000000" pitchFamily="2" charset="2"/>
              </a:rPr>
              <a:t></a:t>
            </a:r>
            <a:r>
              <a:rPr kumimoji="0" lang="en-US" sz="1600" b="1" i="0" u="none" strike="noStrike" kern="1200" cap="none" spc="0" normalizeH="0" baseline="0" noProof="0" dirty="0">
                <a:ln>
                  <a:noFill/>
                </a:ln>
                <a:solidFill>
                  <a:srgbClr val="003366"/>
                </a:solidFill>
                <a:effectLst/>
                <a:uLnTx/>
                <a:uFillTx/>
                <a:latin typeface="Arial" panose="020B0604020202020204"/>
                <a:ea typeface="+mn-ea"/>
                <a:cs typeface="+mn-cs"/>
                <a:sym typeface="Wingdings" panose="05000000000000000000" pitchFamily="2" charset="2"/>
              </a:rPr>
              <a:t>WE ARE NOT ON TRACK TO LIMIT WARMING TO 1.5°C.</a:t>
            </a:r>
            <a:endParaRPr kumimoji="0" lang="en-US" sz="1800" b="1" i="0" u="none" strike="noStrike" kern="1200" cap="none" spc="0" normalizeH="0" baseline="0" noProof="0" dirty="0">
              <a:ln>
                <a:noFill/>
              </a:ln>
              <a:solidFill>
                <a:srgbClr val="003366"/>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7EAF7328-D052-1C30-ADD6-43893FA4810A}"/>
              </a:ext>
            </a:extLst>
          </p:cNvPr>
          <p:cNvSpPr/>
          <p:nvPr/>
        </p:nvSpPr>
        <p:spPr>
          <a:xfrm>
            <a:off x="9391135" y="2718486"/>
            <a:ext cx="543697" cy="1631092"/>
          </a:xfrm>
          <a:prstGeom prst="ellipse">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425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DC5E373-D0F1-E634-27A7-7492CEFE5A2F}"/>
              </a:ext>
            </a:extLst>
          </p:cNvPr>
          <p:cNvPicPr>
            <a:picLocks noGrp="1" noChangeAspect="1"/>
          </p:cNvPicPr>
          <p:nvPr>
            <p:ph idx="1"/>
          </p:nvPr>
        </p:nvPicPr>
        <p:blipFill>
          <a:blip r:embed="rId3"/>
          <a:stretch>
            <a:fillRect/>
          </a:stretch>
        </p:blipFill>
        <p:spPr>
          <a:xfrm>
            <a:off x="2196567" y="73822"/>
            <a:ext cx="7581690" cy="4940936"/>
          </a:xfrm>
        </p:spPr>
      </p:pic>
      <p:sp>
        <p:nvSpPr>
          <p:cNvPr id="11" name="TextBox 10">
            <a:extLst>
              <a:ext uri="{FF2B5EF4-FFF2-40B4-BE49-F238E27FC236}">
                <a16:creationId xmlns:a16="http://schemas.microsoft.com/office/drawing/2014/main" id="{EF39F28D-6928-E9C1-0E27-AFBD60A849B8}"/>
              </a:ext>
            </a:extLst>
          </p:cNvPr>
          <p:cNvSpPr txBox="1"/>
          <p:nvPr/>
        </p:nvSpPr>
        <p:spPr>
          <a:xfrm>
            <a:off x="-1808" y="110161"/>
            <a:ext cx="21041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IPCC-AR6-SYR-SPM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20 March 2023</a:t>
            </a:r>
          </a:p>
        </p:txBody>
      </p:sp>
      <p:pic>
        <p:nvPicPr>
          <p:cNvPr id="13" name="Picture 12">
            <a:extLst>
              <a:ext uri="{FF2B5EF4-FFF2-40B4-BE49-F238E27FC236}">
                <a16:creationId xmlns:a16="http://schemas.microsoft.com/office/drawing/2014/main" id="{A4AF64C1-1C96-2417-29B4-5618F107B54A}"/>
              </a:ext>
            </a:extLst>
          </p:cNvPr>
          <p:cNvPicPr>
            <a:picLocks noChangeAspect="1"/>
          </p:cNvPicPr>
          <p:nvPr/>
        </p:nvPicPr>
        <p:blipFill>
          <a:blip r:embed="rId4"/>
          <a:stretch>
            <a:fillRect/>
          </a:stretch>
        </p:blipFill>
        <p:spPr>
          <a:xfrm>
            <a:off x="893009" y="5078417"/>
            <a:ext cx="9633186" cy="1669422"/>
          </a:xfrm>
          <a:prstGeom prst="rect">
            <a:avLst/>
          </a:prstGeom>
        </p:spPr>
      </p:pic>
      <p:sp>
        <p:nvSpPr>
          <p:cNvPr id="15" name="TextBox 14">
            <a:extLst>
              <a:ext uri="{FF2B5EF4-FFF2-40B4-BE49-F238E27FC236}">
                <a16:creationId xmlns:a16="http://schemas.microsoft.com/office/drawing/2014/main" id="{60E9549D-25CB-104D-9B55-84D3A61A9335}"/>
              </a:ext>
            </a:extLst>
          </p:cNvPr>
          <p:cNvSpPr txBox="1"/>
          <p:nvPr/>
        </p:nvSpPr>
        <p:spPr>
          <a:xfrm>
            <a:off x="10726653" y="4852468"/>
            <a:ext cx="146534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 limiting warming to 1.5°C  CH4 are reduced by 34 [21–57]% by 2030 relative to 2019</a:t>
            </a:r>
          </a:p>
        </p:txBody>
      </p:sp>
      <p:sp>
        <p:nvSpPr>
          <p:cNvPr id="3" name="Slide Number Placeholder 2">
            <a:extLst>
              <a:ext uri="{FF2B5EF4-FFF2-40B4-BE49-F238E27FC236}">
                <a16:creationId xmlns:a16="http://schemas.microsoft.com/office/drawing/2014/main" id="{30F6D7DA-E0B9-B7DE-17B2-51CB9EF955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66E68-4081-40CB-8905-F55648CDBD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4AFE288-2B6A-6A27-E719-10B28683879A}"/>
              </a:ext>
            </a:extLst>
          </p:cNvPr>
          <p:cNvSpPr txBox="1"/>
          <p:nvPr/>
        </p:nvSpPr>
        <p:spPr>
          <a:xfrm>
            <a:off x="5260931" y="1878905"/>
            <a:ext cx="726481"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by end of 2021</a:t>
            </a:r>
          </a:p>
        </p:txBody>
      </p:sp>
      <p:sp>
        <p:nvSpPr>
          <p:cNvPr id="4" name="Oval 3">
            <a:extLst>
              <a:ext uri="{FF2B5EF4-FFF2-40B4-BE49-F238E27FC236}">
                <a16:creationId xmlns:a16="http://schemas.microsoft.com/office/drawing/2014/main" id="{21F913A7-C5DA-59B6-A086-C2D668AFEC95}"/>
              </a:ext>
            </a:extLst>
          </p:cNvPr>
          <p:cNvSpPr/>
          <p:nvPr/>
        </p:nvSpPr>
        <p:spPr>
          <a:xfrm>
            <a:off x="5408246" y="5384919"/>
            <a:ext cx="687754" cy="8525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5AEE64B-1D15-5663-3BC6-2E5413522606}"/>
              </a:ext>
            </a:extLst>
          </p:cNvPr>
          <p:cNvSpPr/>
          <p:nvPr/>
        </p:nvSpPr>
        <p:spPr>
          <a:xfrm>
            <a:off x="9202047" y="5384919"/>
            <a:ext cx="687754" cy="85254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CCD6859F-F5DE-8625-D752-416ED5F8A831}"/>
              </a:ext>
            </a:extLst>
          </p:cNvPr>
          <p:cNvSpPr/>
          <p:nvPr/>
        </p:nvSpPr>
        <p:spPr>
          <a:xfrm>
            <a:off x="846151" y="5548920"/>
            <a:ext cx="2264372" cy="75887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68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AB102-97B5-8008-546C-40FC9693FCA5}"/>
              </a:ext>
            </a:extLst>
          </p:cNvPr>
          <p:cNvSpPr>
            <a:spLocks noGrp="1"/>
          </p:cNvSpPr>
          <p:nvPr>
            <p:ph type="title"/>
          </p:nvPr>
        </p:nvSpPr>
        <p:spPr/>
        <p:txBody>
          <a:bodyPr/>
          <a:lstStyle/>
          <a:p>
            <a:r>
              <a:rPr lang="en-US" b="1" dirty="0">
                <a:solidFill>
                  <a:srgbClr val="0070C0"/>
                </a:solidFill>
              </a:rPr>
              <a:t>Urban in context </a:t>
            </a:r>
          </a:p>
        </p:txBody>
      </p:sp>
      <p:pic>
        <p:nvPicPr>
          <p:cNvPr id="8" name="Content Placeholder 7">
            <a:extLst>
              <a:ext uri="{FF2B5EF4-FFF2-40B4-BE49-F238E27FC236}">
                <a16:creationId xmlns:a16="http://schemas.microsoft.com/office/drawing/2014/main" id="{F5E81001-6916-DEF4-6BA4-9CD9616B3035}"/>
              </a:ext>
            </a:extLst>
          </p:cNvPr>
          <p:cNvPicPr>
            <a:picLocks noGrp="1" noChangeAspect="1"/>
          </p:cNvPicPr>
          <p:nvPr>
            <p:ph idx="1"/>
          </p:nvPr>
        </p:nvPicPr>
        <p:blipFill>
          <a:blip r:embed="rId3"/>
          <a:stretch>
            <a:fillRect/>
          </a:stretch>
        </p:blipFill>
        <p:spPr>
          <a:xfrm>
            <a:off x="6516873" y="135721"/>
            <a:ext cx="5488881" cy="3984866"/>
          </a:xfrm>
        </p:spPr>
      </p:pic>
      <p:sp>
        <p:nvSpPr>
          <p:cNvPr id="10" name="TextBox 9">
            <a:extLst>
              <a:ext uri="{FF2B5EF4-FFF2-40B4-BE49-F238E27FC236}">
                <a16:creationId xmlns:a16="http://schemas.microsoft.com/office/drawing/2014/main" id="{2E9C567F-4FEB-25BC-E8C7-617D09209D20}"/>
              </a:ext>
            </a:extLst>
          </p:cNvPr>
          <p:cNvSpPr txBox="1"/>
          <p:nvPr/>
        </p:nvSpPr>
        <p:spPr>
          <a:xfrm>
            <a:off x="6263575" y="4174778"/>
            <a:ext cx="609407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Population by area of residence and size class of urban settlement for 2018</a:t>
            </a:r>
          </a:p>
        </p:txBody>
      </p:sp>
      <p:sp>
        <p:nvSpPr>
          <p:cNvPr id="12" name="TextBox 11">
            <a:extLst>
              <a:ext uri="{FF2B5EF4-FFF2-40B4-BE49-F238E27FC236}">
                <a16:creationId xmlns:a16="http://schemas.microsoft.com/office/drawing/2014/main" id="{B659FD87-1FA6-85B4-E181-65D58A81A298}"/>
              </a:ext>
            </a:extLst>
          </p:cNvPr>
          <p:cNvSpPr txBox="1"/>
          <p:nvPr/>
        </p:nvSpPr>
        <p:spPr>
          <a:xfrm rot="16200000">
            <a:off x="5974945" y="2024481"/>
            <a:ext cx="303735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4.2 billion people, 55% of global population</a:t>
            </a:r>
          </a:p>
        </p:txBody>
      </p:sp>
      <p:pic>
        <p:nvPicPr>
          <p:cNvPr id="3" name="Picture 2">
            <a:extLst>
              <a:ext uri="{FF2B5EF4-FFF2-40B4-BE49-F238E27FC236}">
                <a16:creationId xmlns:a16="http://schemas.microsoft.com/office/drawing/2014/main" id="{F6577D68-BB01-8025-DA67-2CA499C1D057}"/>
              </a:ext>
            </a:extLst>
          </p:cNvPr>
          <p:cNvPicPr>
            <a:picLocks noChangeAspect="1"/>
          </p:cNvPicPr>
          <p:nvPr/>
        </p:nvPicPr>
        <p:blipFill>
          <a:blip r:embed="rId4"/>
          <a:stretch>
            <a:fillRect/>
          </a:stretch>
        </p:blipFill>
        <p:spPr>
          <a:xfrm>
            <a:off x="151650" y="2586869"/>
            <a:ext cx="6365224" cy="4229069"/>
          </a:xfrm>
          <a:prstGeom prst="rect">
            <a:avLst/>
          </a:prstGeom>
        </p:spPr>
      </p:pic>
      <p:sp>
        <p:nvSpPr>
          <p:cNvPr id="6" name="TextBox 5">
            <a:extLst>
              <a:ext uri="{FF2B5EF4-FFF2-40B4-BE49-F238E27FC236}">
                <a16:creationId xmlns:a16="http://schemas.microsoft.com/office/drawing/2014/main" id="{1628B98B-6412-B4F6-8011-0FEB0F16927A}"/>
              </a:ext>
            </a:extLst>
          </p:cNvPr>
          <p:cNvSpPr txBox="1"/>
          <p:nvPr/>
        </p:nvSpPr>
        <p:spPr>
          <a:xfrm>
            <a:off x="719948" y="2140147"/>
            <a:ext cx="55436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Relationship between </a:t>
            </a:r>
            <a:r>
              <a:rPr kumimoji="0" lang="en-US" sz="1400" b="1" i="1" u="none" strike="noStrike" kern="1200" cap="none" spc="0" normalizeH="0" baseline="0" noProof="0" dirty="0" err="1">
                <a:ln>
                  <a:noFill/>
                </a:ln>
                <a:solidFill>
                  <a:prstClr val="black"/>
                </a:solidFill>
                <a:effectLst/>
                <a:uLnTx/>
                <a:uFillTx/>
                <a:latin typeface="Calibri" panose="020F0502020204030204"/>
                <a:ea typeface="+mn-ea"/>
                <a:cs typeface="+mn-cs"/>
              </a:rPr>
              <a:t>urbanisation</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 level and gross national income</a:t>
            </a:r>
          </a:p>
        </p:txBody>
      </p:sp>
      <p:sp>
        <p:nvSpPr>
          <p:cNvPr id="9" name="TextBox 8">
            <a:extLst>
              <a:ext uri="{FF2B5EF4-FFF2-40B4-BE49-F238E27FC236}">
                <a16:creationId xmlns:a16="http://schemas.microsoft.com/office/drawing/2014/main" id="{94B52DEF-4A43-FEB3-5927-8F5ECE5A8EA2}"/>
              </a:ext>
            </a:extLst>
          </p:cNvPr>
          <p:cNvSpPr txBox="1"/>
          <p:nvPr/>
        </p:nvSpPr>
        <p:spPr>
          <a:xfrm>
            <a:off x="4484932" y="4004840"/>
            <a:ext cx="177864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High levels of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urbanisation</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on average 80%.</a:t>
            </a:r>
          </a:p>
        </p:txBody>
      </p:sp>
      <p:sp>
        <p:nvSpPr>
          <p:cNvPr id="13" name="TextBox 12">
            <a:extLst>
              <a:ext uri="{FF2B5EF4-FFF2-40B4-BE49-F238E27FC236}">
                <a16:creationId xmlns:a16="http://schemas.microsoft.com/office/drawing/2014/main" id="{8FFAEC1B-6010-1FC3-8497-81FE98130894}"/>
              </a:ext>
            </a:extLst>
          </p:cNvPr>
          <p:cNvSpPr txBox="1"/>
          <p:nvPr/>
        </p:nvSpPr>
        <p:spPr>
          <a:xfrm>
            <a:off x="719948" y="3027636"/>
            <a:ext cx="157183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Low levels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urbanisation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on average 30%</a:t>
            </a:r>
          </a:p>
        </p:txBody>
      </p:sp>
      <p:sp>
        <p:nvSpPr>
          <p:cNvPr id="15" name="TextBox 14">
            <a:extLst>
              <a:ext uri="{FF2B5EF4-FFF2-40B4-BE49-F238E27FC236}">
                <a16:creationId xmlns:a16="http://schemas.microsoft.com/office/drawing/2014/main" id="{1D5B654C-963A-31FD-B442-97A89CEFC2DE}"/>
              </a:ext>
            </a:extLst>
          </p:cNvPr>
          <p:cNvSpPr txBox="1"/>
          <p:nvPr/>
        </p:nvSpPr>
        <p:spPr>
          <a:xfrm>
            <a:off x="6096000" y="6362298"/>
            <a:ext cx="6180880"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Lwasa</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et al. (2022). Urban systems and other settlements. In IPCC, 2022: Climate Change 2022: Mitigation of Climate Change. Contribution of Working Group III to the Sixth Assessment Report of the Intergovernmental Panel on Climate Change . Cambridge University Press, Cambridge, UK and New York, NY, USA.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doi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10.1017/9781009157926.010</a:t>
            </a:r>
          </a:p>
        </p:txBody>
      </p:sp>
      <p:sp>
        <p:nvSpPr>
          <p:cNvPr id="19" name="TextBox 18">
            <a:extLst>
              <a:ext uri="{FF2B5EF4-FFF2-40B4-BE49-F238E27FC236}">
                <a16:creationId xmlns:a16="http://schemas.microsoft.com/office/drawing/2014/main" id="{CA5B1075-2D6E-7ADA-7784-8FB510BBBC26}"/>
              </a:ext>
            </a:extLst>
          </p:cNvPr>
          <p:cNvSpPr txBox="1"/>
          <p:nvPr/>
        </p:nvSpPr>
        <p:spPr>
          <a:xfrm>
            <a:off x="6516873" y="4482555"/>
            <a:ext cx="5396610" cy="209288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Half of the world’s urban population lived in seven countries in 2018 (Russia, Japan, Indonesia, Brazil, USA, India, China)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Many studies show that the relationship between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urbanisation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emissions is dependent on the level and stage of urban development, and follows an inverted U-shaped relationship of the environmental Kuznets curve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3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842" y="789342"/>
            <a:ext cx="4618855" cy="3527143"/>
          </a:xfrm>
        </p:spPr>
        <p:txBody>
          <a:bodyPr>
            <a:normAutofit/>
          </a:bodyPr>
          <a:lstStyle/>
          <a:p>
            <a:pPr marL="0" indent="0">
              <a:buNone/>
            </a:pPr>
            <a:r>
              <a:rPr lang="en-US" b="1" dirty="0">
                <a:solidFill>
                  <a:schemeClr val="accent1"/>
                </a:solidFill>
              </a:rPr>
              <a:t>Urbanization led to increase global CO2 emissions in the past</a:t>
            </a:r>
          </a:p>
        </p:txBody>
      </p:sp>
      <p:sp>
        <p:nvSpPr>
          <p:cNvPr id="8" name="Rectangle 7"/>
          <p:cNvSpPr/>
          <p:nvPr/>
        </p:nvSpPr>
        <p:spPr>
          <a:xfrm>
            <a:off x="7774678" y="2939604"/>
            <a:ext cx="2952955" cy="1092607"/>
          </a:xfrm>
          <a:prstGeom prst="rect">
            <a:avLst/>
          </a:prstGeom>
        </p:spPr>
        <p:txBody>
          <a:bodyPr wrap="square">
            <a:spAutoFit/>
          </a:bodyPr>
          <a:lstStyle/>
          <a:p>
            <a:r>
              <a:rPr lang="en-US" sz="1100" dirty="0">
                <a:solidFill>
                  <a:prstClr val="black"/>
                </a:solidFill>
                <a:latin typeface="Calibri"/>
              </a:rPr>
              <a:t>Stochastic Impacts by Regression on Population, Affluence and Technology (STIRPAT) model and a sample of 88 countries for the period 1975–2005 </a:t>
            </a:r>
          </a:p>
          <a:p>
            <a:r>
              <a:rPr lang="en-US" sz="1050" b="1" dirty="0" err="1">
                <a:solidFill>
                  <a:schemeClr val="tx2"/>
                </a:solidFill>
                <a:latin typeface="Calibri"/>
              </a:rPr>
              <a:t>Poumanyvong</a:t>
            </a:r>
            <a:r>
              <a:rPr lang="en-US" sz="1050" b="1" dirty="0">
                <a:solidFill>
                  <a:schemeClr val="tx2"/>
                </a:solidFill>
                <a:latin typeface="Calibri"/>
              </a:rPr>
              <a:t> and Kaneko, 2010, Ecological Economics.</a:t>
            </a:r>
          </a:p>
        </p:txBody>
      </p:sp>
      <p:grpSp>
        <p:nvGrpSpPr>
          <p:cNvPr id="12" name="Group 11"/>
          <p:cNvGrpSpPr/>
          <p:nvPr/>
        </p:nvGrpSpPr>
        <p:grpSpPr>
          <a:xfrm>
            <a:off x="5347724" y="-243859"/>
            <a:ext cx="4313110" cy="7057235"/>
            <a:chOff x="5076056" y="1196752"/>
            <a:chExt cx="3185866" cy="5616624"/>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644548"/>
              <a:ext cx="3041850" cy="216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40768"/>
              <a:ext cx="305599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24128" y="1196752"/>
              <a:ext cx="144016" cy="369332"/>
            </a:xfrm>
            <a:prstGeom prst="rect">
              <a:avLst/>
            </a:prstGeom>
            <a:solidFill>
              <a:schemeClr val="bg1"/>
            </a:solidFill>
          </p:spPr>
          <p:txBody>
            <a:bodyPr wrap="square" rtlCol="0">
              <a:spAutoFit/>
            </a:bodyPr>
            <a:lstStyle/>
            <a:p>
              <a:endParaRPr lang="en-US" dirty="0">
                <a:solidFill>
                  <a:prstClr val="black"/>
                </a:solidFill>
                <a:latin typeface="Calibri"/>
              </a:endParaRPr>
            </a:p>
          </p:txBody>
        </p:sp>
        <p:sp>
          <p:nvSpPr>
            <p:cNvPr id="9" name="TextBox 8"/>
            <p:cNvSpPr txBox="1"/>
            <p:nvPr/>
          </p:nvSpPr>
          <p:spPr>
            <a:xfrm>
              <a:off x="5868144" y="4499828"/>
              <a:ext cx="144016" cy="369332"/>
            </a:xfrm>
            <a:prstGeom prst="rect">
              <a:avLst/>
            </a:prstGeom>
            <a:solidFill>
              <a:schemeClr val="bg1"/>
            </a:solidFill>
          </p:spPr>
          <p:txBody>
            <a:bodyPr wrap="square" rtlCol="0">
              <a:spAutoFit/>
            </a:bodyPr>
            <a:lstStyle/>
            <a:p>
              <a:endParaRPr lang="en-US" dirty="0">
                <a:solidFill>
                  <a:prstClr val="black"/>
                </a:solidFill>
                <a:latin typeface="Calibri"/>
              </a:endParaRPr>
            </a:p>
          </p:txBody>
        </p:sp>
      </p:grpSp>
      <p:sp>
        <p:nvSpPr>
          <p:cNvPr id="7" name="Right Arrow 6"/>
          <p:cNvSpPr/>
          <p:nvPr/>
        </p:nvSpPr>
        <p:spPr>
          <a:xfrm>
            <a:off x="4591641" y="1384734"/>
            <a:ext cx="504056" cy="432048"/>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Down Arrow 10"/>
          <p:cNvSpPr/>
          <p:nvPr/>
        </p:nvSpPr>
        <p:spPr>
          <a:xfrm>
            <a:off x="7242228" y="3001598"/>
            <a:ext cx="447879" cy="854804"/>
          </a:xfrm>
          <a:prstGeom prst="down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extBox 12"/>
          <p:cNvSpPr txBox="1"/>
          <p:nvPr/>
        </p:nvSpPr>
        <p:spPr>
          <a:xfrm>
            <a:off x="8785069" y="929157"/>
            <a:ext cx="1458861" cy="923330"/>
          </a:xfrm>
          <a:prstGeom prst="rect">
            <a:avLst/>
          </a:prstGeom>
          <a:noFill/>
        </p:spPr>
        <p:txBody>
          <a:bodyPr wrap="square" rtlCol="0">
            <a:spAutoFit/>
          </a:bodyPr>
          <a:lstStyle/>
          <a:p>
            <a:r>
              <a:rPr lang="en-US" dirty="0">
                <a:solidFill>
                  <a:prstClr val="black"/>
                </a:solidFill>
                <a:latin typeface="Calibri"/>
              </a:rPr>
              <a:t>Effect of 1% increase in urbanization</a:t>
            </a:r>
          </a:p>
        </p:txBody>
      </p:sp>
    </p:spTree>
    <p:extLst>
      <p:ext uri="{BB962C8B-B14F-4D97-AF65-F5344CB8AC3E}">
        <p14:creationId xmlns:p14="http://schemas.microsoft.com/office/powerpoint/2010/main" val="1151906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310" y="-98058"/>
            <a:ext cx="8338687" cy="1157734"/>
          </a:xfrm>
        </p:spPr>
        <p:txBody>
          <a:bodyPr>
            <a:normAutofit/>
          </a:bodyPr>
          <a:lstStyle/>
          <a:p>
            <a:r>
              <a:rPr lang="en-US" sz="2800" b="1" dirty="0">
                <a:solidFill>
                  <a:srgbClr val="0070C0"/>
                </a:solidFill>
                <a:latin typeface="Avenir Book"/>
              </a:rPr>
              <a:t>Cities’ contribution to GHG emissions</a:t>
            </a:r>
          </a:p>
        </p:txBody>
      </p:sp>
      <p:sp>
        <p:nvSpPr>
          <p:cNvPr id="3" name="Content Placeholder 2"/>
          <p:cNvSpPr>
            <a:spLocks noGrp="1"/>
          </p:cNvSpPr>
          <p:nvPr>
            <p:ph idx="1"/>
          </p:nvPr>
        </p:nvSpPr>
        <p:spPr>
          <a:xfrm>
            <a:off x="721258" y="926693"/>
            <a:ext cx="10847889" cy="4351338"/>
          </a:xfrm>
        </p:spPr>
        <p:txBody>
          <a:bodyPr>
            <a:normAutofit/>
          </a:bodyPr>
          <a:lstStyle/>
          <a:p>
            <a:r>
              <a:rPr lang="en-US" sz="2400" dirty="0"/>
              <a:t>Over 70% of global energy related CO2 emissions from cities now </a:t>
            </a:r>
            <a:r>
              <a:rPr lang="en-US" sz="1600" dirty="0"/>
              <a:t>(Seto et al, 2014; IPCC AR5) </a:t>
            </a:r>
            <a:r>
              <a:rPr lang="en-US" sz="2400" dirty="0">
                <a:sym typeface="Wingdings" panose="05000000000000000000" pitchFamily="2" charset="2"/>
              </a:rPr>
              <a:t></a:t>
            </a:r>
            <a:r>
              <a:rPr lang="en-US" sz="2400" dirty="0"/>
              <a:t> Asian cities play a key part </a:t>
            </a:r>
            <a:r>
              <a:rPr lang="en-US" sz="1600" dirty="0"/>
              <a:t>(IEA, 2008, 2016) </a:t>
            </a:r>
            <a:endParaRPr lang="en-US" sz="2400" dirty="0"/>
          </a:p>
          <a:p>
            <a:endParaRPr lang="en-US" sz="2400" dirty="0"/>
          </a:p>
        </p:txBody>
      </p:sp>
      <p:pic>
        <p:nvPicPr>
          <p:cNvPr id="7" name="Content Placeholder 3"/>
          <p:cNvPicPr>
            <a:picLocks noChangeAspect="1"/>
          </p:cNvPicPr>
          <p:nvPr/>
        </p:nvPicPr>
        <p:blipFill>
          <a:blip r:embed="rId3"/>
          <a:stretch>
            <a:fillRect/>
          </a:stretch>
        </p:blipFill>
        <p:spPr>
          <a:xfrm>
            <a:off x="524334" y="3061264"/>
            <a:ext cx="8348313" cy="2937823"/>
          </a:xfrm>
          <a:prstGeom prst="rect">
            <a:avLst/>
          </a:prstGeom>
        </p:spPr>
      </p:pic>
      <p:sp>
        <p:nvSpPr>
          <p:cNvPr id="6" name="TextBox 5"/>
          <p:cNvSpPr txBox="1"/>
          <p:nvPr/>
        </p:nvSpPr>
        <p:spPr>
          <a:xfrm>
            <a:off x="369233" y="5959582"/>
            <a:ext cx="104169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w Cen MT" panose="020B0602020104020603"/>
                <a:ea typeface="+mn-ea"/>
                <a:cs typeface="+mn-cs"/>
              </a:rPr>
              <a:t>IEA (2016)</a:t>
            </a:r>
          </a:p>
        </p:txBody>
      </p:sp>
      <p:sp>
        <p:nvSpPr>
          <p:cNvPr id="9" name="Rectangle 8">
            <a:extLst>
              <a:ext uri="{FF2B5EF4-FFF2-40B4-BE49-F238E27FC236}">
                <a16:creationId xmlns:a16="http://schemas.microsoft.com/office/drawing/2014/main" id="{46CBB446-A209-306F-1890-B23488D5DB1A}"/>
              </a:ext>
            </a:extLst>
          </p:cNvPr>
          <p:cNvSpPr/>
          <p:nvPr/>
        </p:nvSpPr>
        <p:spPr>
          <a:xfrm>
            <a:off x="2474849" y="2892286"/>
            <a:ext cx="6679776" cy="3088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Content Placeholder 2">
            <a:extLst>
              <a:ext uri="{FF2B5EF4-FFF2-40B4-BE49-F238E27FC236}">
                <a16:creationId xmlns:a16="http://schemas.microsoft.com/office/drawing/2014/main" id="{48D33AC0-29B1-32FF-407B-6E1B494010D0}"/>
              </a:ext>
            </a:extLst>
          </p:cNvPr>
          <p:cNvSpPr txBox="1">
            <a:spLocks/>
          </p:cNvSpPr>
          <p:nvPr/>
        </p:nvSpPr>
        <p:spPr>
          <a:xfrm>
            <a:off x="622853" y="1814800"/>
            <a:ext cx="10628358" cy="43513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Tw Cen MT" panose="020B0602020104020603" pitchFamily="34" charset="0"/>
              <a:buChar char=" "/>
              <a:tabLst/>
              <a:defRPr/>
            </a:pPr>
            <a:r>
              <a:rPr kumimoji="0" lang="en-US" sz="2400" b="0" i="0" u="none" strike="noStrike" kern="1200" cap="none" spc="0" normalizeH="0" baseline="0" noProof="0" dirty="0">
                <a:ln>
                  <a:noFill/>
                </a:ln>
                <a:solidFill>
                  <a:prstClr val="black"/>
                </a:solidFill>
                <a:effectLst/>
                <a:uLnTx/>
                <a:uFillTx/>
                <a:latin typeface="Tw Cen MT" panose="020B0602020104020603"/>
                <a:ea typeface="+mn-ea"/>
                <a:cs typeface="+mn-cs"/>
              </a:rPr>
              <a:t>In 2020, estimated urban emission is @29 GtCO2-eq (67–72% of the global share) and about 100 of the highest emitting urban areas account for approximately 18% of the global emissions** (IPCC AR6, 2022)</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1" name="Picture 10">
            <a:extLst>
              <a:ext uri="{FF2B5EF4-FFF2-40B4-BE49-F238E27FC236}">
                <a16:creationId xmlns:a16="http://schemas.microsoft.com/office/drawing/2014/main" id="{EFF9ADF2-0ECF-C878-B237-768957A6A208}"/>
              </a:ext>
            </a:extLst>
          </p:cNvPr>
          <p:cNvPicPr>
            <a:picLocks noChangeAspect="1"/>
          </p:cNvPicPr>
          <p:nvPr/>
        </p:nvPicPr>
        <p:blipFill>
          <a:blip r:embed="rId4"/>
          <a:stretch>
            <a:fillRect/>
          </a:stretch>
        </p:blipFill>
        <p:spPr>
          <a:xfrm>
            <a:off x="3030663" y="2796321"/>
            <a:ext cx="8792104" cy="3582402"/>
          </a:xfrm>
          <a:prstGeom prst="rect">
            <a:avLst/>
          </a:prstGeom>
        </p:spPr>
      </p:pic>
      <p:sp>
        <p:nvSpPr>
          <p:cNvPr id="12" name="TextBox 11">
            <a:extLst>
              <a:ext uri="{FF2B5EF4-FFF2-40B4-BE49-F238E27FC236}">
                <a16:creationId xmlns:a16="http://schemas.microsoft.com/office/drawing/2014/main" id="{29B2D670-E382-D92F-B077-A803F8F54E30}"/>
              </a:ext>
            </a:extLst>
          </p:cNvPr>
          <p:cNvSpPr txBox="1"/>
          <p:nvPr/>
        </p:nvSpPr>
        <p:spPr>
          <a:xfrm>
            <a:off x="149801" y="6471344"/>
            <a:ext cx="1007093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These estimates are based on consumption-based accounting, including both direct emissions from within urban areas, and indirect emissions from outside urban areas related to the production of electricity, goods, and services consumed in cities. It covers CO2 and CH4</a:t>
            </a:r>
          </a:p>
        </p:txBody>
      </p:sp>
      <p:sp>
        <p:nvSpPr>
          <p:cNvPr id="13" name="TextBox 12">
            <a:extLst>
              <a:ext uri="{FF2B5EF4-FFF2-40B4-BE49-F238E27FC236}">
                <a16:creationId xmlns:a16="http://schemas.microsoft.com/office/drawing/2014/main" id="{E51B2C34-0C83-F145-51F0-086D7EFAEE61}"/>
              </a:ext>
            </a:extLst>
          </p:cNvPr>
          <p:cNvSpPr txBox="1"/>
          <p:nvPr/>
        </p:nvSpPr>
        <p:spPr>
          <a:xfrm>
            <a:off x="7697672" y="3102361"/>
            <a:ext cx="431873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prstClr val="black"/>
                </a:solidFill>
                <a:effectLst/>
                <a:uLnTx/>
                <a:uFillTx/>
                <a:latin typeface="Tw Cen MT" panose="020B0602020104020603"/>
                <a:ea typeface="+mn-ea"/>
                <a:cs typeface="+mn-cs"/>
              </a:rPr>
              <a:t>Lwasa</a:t>
            </a:r>
            <a:r>
              <a:rPr kumimoji="0" lang="en-US" sz="700" b="0" i="0" u="none" strike="noStrike" kern="1200" cap="none" spc="0" normalizeH="0" baseline="0" noProof="0" dirty="0">
                <a:ln>
                  <a:noFill/>
                </a:ln>
                <a:solidFill>
                  <a:prstClr val="black"/>
                </a:solidFill>
                <a:effectLst/>
                <a:uLnTx/>
                <a:uFillTx/>
                <a:latin typeface="Tw Cen MT" panose="020B0602020104020603"/>
                <a:ea typeface="+mn-ea"/>
                <a:cs typeface="+mn-cs"/>
              </a:rPr>
              <a:t> et al. (2022). Urban systems and other settlements. In IPCC, 2022: Climate Change 2022: Mitigation of Climate Change. Contribution of Working Group III to the Sixth Assessment Report of the Intergovernmental Panel on Climate Change . Cambridge University Press, Cambridge, UK and New York, NY, USA. </a:t>
            </a:r>
            <a:r>
              <a:rPr kumimoji="0" lang="en-US" sz="700" b="0" i="0" u="none" strike="noStrike" kern="1200" cap="none" spc="0" normalizeH="0" baseline="0" noProof="0" dirty="0" err="1">
                <a:ln>
                  <a:noFill/>
                </a:ln>
                <a:solidFill>
                  <a:prstClr val="black"/>
                </a:solidFill>
                <a:effectLst/>
                <a:uLnTx/>
                <a:uFillTx/>
                <a:latin typeface="Tw Cen MT" panose="020B0602020104020603"/>
                <a:ea typeface="+mn-ea"/>
                <a:cs typeface="+mn-cs"/>
              </a:rPr>
              <a:t>doi</a:t>
            </a:r>
            <a:r>
              <a:rPr kumimoji="0" lang="en-US" sz="700" b="0" i="0" u="none" strike="noStrike" kern="1200" cap="none" spc="0" normalizeH="0" baseline="0" noProof="0" dirty="0">
                <a:ln>
                  <a:noFill/>
                </a:ln>
                <a:solidFill>
                  <a:prstClr val="black"/>
                </a:solidFill>
                <a:effectLst/>
                <a:uLnTx/>
                <a:uFillTx/>
                <a:latin typeface="Tw Cen MT" panose="020B0602020104020603"/>
                <a:ea typeface="+mn-ea"/>
                <a:cs typeface="+mn-cs"/>
              </a:rPr>
              <a:t>: 10.1017/9781009157926.010</a:t>
            </a:r>
          </a:p>
        </p:txBody>
      </p:sp>
    </p:spTree>
    <p:extLst>
      <p:ext uri="{BB962C8B-B14F-4D97-AF65-F5344CB8AC3E}">
        <p14:creationId xmlns:p14="http://schemas.microsoft.com/office/powerpoint/2010/main" val="3083939852"/>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10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Content Slides">
  <a:themeElements>
    <a:clrScheme name="IDDP AR6">
      <a:dk1>
        <a:srgbClr val="464749"/>
      </a:dk1>
      <a:lt1>
        <a:srgbClr val="FFFFFF"/>
      </a:lt1>
      <a:dk2>
        <a:srgbClr val="101D3A"/>
      </a:dk2>
      <a:lt2>
        <a:srgbClr val="FFFFFF"/>
      </a:lt2>
      <a:accent1>
        <a:srgbClr val="5391CC"/>
      </a:accent1>
      <a:accent2>
        <a:srgbClr val="990002"/>
      </a:accent2>
      <a:accent3>
        <a:srgbClr val="003366"/>
      </a:accent3>
      <a:accent4>
        <a:srgbClr val="B4B5BD"/>
      </a:accent4>
      <a:accent5>
        <a:srgbClr val="00C5D6"/>
      </a:accent5>
      <a:accent6>
        <a:srgbClr val="0190DB"/>
      </a:accent6>
      <a:hlink>
        <a:srgbClr val="006995"/>
      </a:hlink>
      <a:folHlink>
        <a:srgbClr val="00C5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Health-16x9" id="{6D9D32FB-35C8-1345-8EFA-FDD3A2A06C29}" vid="{D1FA57BC-5BD4-D841-879B-304073B8C059}"/>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4410</Words>
  <Application>Microsoft Office PowerPoint</Application>
  <PresentationFormat>Bredbild</PresentationFormat>
  <Paragraphs>472</Paragraphs>
  <Slides>40</Slides>
  <Notes>22</Notes>
  <HiddenSlides>0</HiddenSlides>
  <MMClips>0</MMClips>
  <ScaleCrop>false</ScaleCrop>
  <HeadingPairs>
    <vt:vector size="6" baseType="variant">
      <vt:variant>
        <vt:lpstr>Använt teckensnitt</vt:lpstr>
      </vt:variant>
      <vt:variant>
        <vt:i4>12</vt:i4>
      </vt:variant>
      <vt:variant>
        <vt:lpstr>Tema</vt:lpstr>
      </vt:variant>
      <vt:variant>
        <vt:i4>7</vt:i4>
      </vt:variant>
      <vt:variant>
        <vt:lpstr>Bildrubriker</vt:lpstr>
      </vt:variant>
      <vt:variant>
        <vt:i4>40</vt:i4>
      </vt:variant>
    </vt:vector>
  </HeadingPairs>
  <TitlesOfParts>
    <vt:vector size="59" baseType="lpstr">
      <vt:lpstr>Anton</vt:lpstr>
      <vt:lpstr>Arial</vt:lpstr>
      <vt:lpstr>Arial Narrow</vt:lpstr>
      <vt:lpstr>Avenir Book</vt:lpstr>
      <vt:lpstr>Calibri</vt:lpstr>
      <vt:lpstr>Calibri Light</vt:lpstr>
      <vt:lpstr>PT Serif</vt:lpstr>
      <vt:lpstr>Times New Roman</vt:lpstr>
      <vt:lpstr>Tw Cen MT</vt:lpstr>
      <vt:lpstr>Tw Cen MT Condensed</vt:lpstr>
      <vt:lpstr>Wingdings</vt:lpstr>
      <vt:lpstr>Wingdings 3</vt:lpstr>
      <vt:lpstr>Office Theme</vt:lpstr>
      <vt:lpstr>6_Content Slides</vt:lpstr>
      <vt:lpstr>2_Office Theme</vt:lpstr>
      <vt:lpstr>3_Office Theme</vt:lpstr>
      <vt:lpstr>Integral</vt:lpstr>
      <vt:lpstr>1_Office Theme</vt:lpstr>
      <vt:lpstr>4_Office Theme</vt:lpstr>
      <vt:lpstr>Urbanization, Cities, and Deep-Decarbonization Nexus  What it Means to Limiting Warming to 1.5⁰C?</vt:lpstr>
      <vt:lpstr>Contents</vt:lpstr>
      <vt:lpstr>The extent to which people born in 1950, 1980 and 2020 will experience a hotter world in their lifetime</vt:lpstr>
      <vt:lpstr>PowerPoint-presentation</vt:lpstr>
      <vt:lpstr>Historic anthropogenic CO2 emission and cumulative CO2 emissions (1850–2019) and remaining carbon budgets for limiting warming to 1.5°C and 2°C</vt:lpstr>
      <vt:lpstr>PowerPoint-presentation</vt:lpstr>
      <vt:lpstr>Urban in context </vt:lpstr>
      <vt:lpstr>PowerPoint-presentation</vt:lpstr>
      <vt:lpstr>Cities’ contribution to GHG emissions</vt:lpstr>
      <vt:lpstr>PowerPoint-presentation</vt:lpstr>
      <vt:lpstr>Future of urbanization</vt:lpstr>
      <vt:lpstr>There are options available now in every sector that can at least halve emissions by 2030 (from 2019)  these sectors are:</vt:lpstr>
      <vt:lpstr>Substantial potentials to reduce net emission by 2030</vt:lpstr>
      <vt:lpstr>Substantial potentials to reduce net emission by 2030</vt:lpstr>
      <vt:lpstr>Substantial potentials to reduce net emission by 2030 Indicative potential of demand-side mitigation options by 2050</vt:lpstr>
      <vt:lpstr>Sethi et al (2020) ERL</vt:lpstr>
      <vt:lpstr>Urbanization’s wedge in future emissions/ mitigation </vt:lpstr>
      <vt:lpstr>Comparison of urban emissions under different urbanisation scenarios</vt:lpstr>
      <vt:lpstr>Cities mitigation potentials</vt:lpstr>
      <vt:lpstr>Map of Urban Content in NDCs</vt:lpstr>
      <vt:lpstr>NDCs urban content: Urban mitigation challenges and responses</vt:lpstr>
      <vt:lpstr>Lessons from 278 urban climate action plans (2015-2022)</vt:lpstr>
      <vt:lpstr>Rhetoric vs reality - Scrutinizing the potentials, progress and implantation status of city climate actions (overrated?)</vt:lpstr>
      <vt:lpstr>Harnessing city scale mitigation potentials </vt:lpstr>
      <vt:lpstr>Urban carbon accounting frameworks</vt:lpstr>
      <vt:lpstr>Carbon accounting methods used in 278 cities  27 different approaches </vt:lpstr>
      <vt:lpstr>The boundary issues</vt:lpstr>
      <vt:lpstr>Key opportunities for transformative change </vt:lpstr>
      <vt:lpstr>Key opportunities for transformative change </vt:lpstr>
      <vt:lpstr>Key opportunities for transformative change </vt:lpstr>
      <vt:lpstr>Key opportunities for transformative change </vt:lpstr>
      <vt:lpstr>Key opportunities for transformative change </vt:lpstr>
      <vt:lpstr>Bridging mitigation potential’s policy and governance paradox </vt:lpstr>
      <vt:lpstr>Where do we go from here !!</vt:lpstr>
      <vt:lpstr>Thank you</vt:lpstr>
      <vt:lpstr>There are options available now in all sectors that can at least halve emission by 2030 (of 2019)</vt:lpstr>
      <vt:lpstr>Mitigation options in urban areas</vt:lpstr>
      <vt:lpstr>Lack of scientific studies on future scenario of urban emissions and mitigation potentials </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Cross-border power trade and power infrastructure development in South-East Asia: What this means to South Asia</dc:title>
  <dc:creator>Shobhakar Dhakal</dc:creator>
  <cp:lastModifiedBy>Viveka Svensson</cp:lastModifiedBy>
  <cp:revision>429</cp:revision>
  <dcterms:created xsi:type="dcterms:W3CDTF">2023-09-19T04:13:52Z</dcterms:created>
  <dcterms:modified xsi:type="dcterms:W3CDTF">2023-10-13T08:31:49Z</dcterms:modified>
</cp:coreProperties>
</file>